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257" r:id="rId3"/>
    <p:sldId id="277" r:id="rId4"/>
    <p:sldId id="261" r:id="rId5"/>
    <p:sldId id="262" r:id="rId6"/>
    <p:sldId id="260" r:id="rId7"/>
    <p:sldId id="263" r:id="rId8"/>
    <p:sldId id="279" r:id="rId9"/>
    <p:sldId id="258" r:id="rId10"/>
    <p:sldId id="274" r:id="rId11"/>
    <p:sldId id="270" r:id="rId12"/>
    <p:sldId id="272" r:id="rId13"/>
    <p:sldId id="280" r:id="rId14"/>
    <p:sldId id="306" r:id="rId15"/>
    <p:sldId id="305" r:id="rId16"/>
    <p:sldId id="304" r:id="rId17"/>
    <p:sldId id="308" r:id="rId18"/>
    <p:sldId id="311" r:id="rId19"/>
    <p:sldId id="281" r:id="rId20"/>
    <p:sldId id="298" r:id="rId21"/>
    <p:sldId id="300" r:id="rId22"/>
    <p:sldId id="317" r:id="rId23"/>
    <p:sldId id="307" r:id="rId24"/>
    <p:sldId id="312" r:id="rId25"/>
    <p:sldId id="313" r:id="rId26"/>
    <p:sldId id="275" r:id="rId27"/>
    <p:sldId id="287" r:id="rId28"/>
    <p:sldId id="285" r:id="rId29"/>
    <p:sldId id="314" r:id="rId30"/>
    <p:sldId id="288" r:id="rId31"/>
    <p:sldId id="309" r:id="rId32"/>
    <p:sldId id="271" r:id="rId33"/>
    <p:sldId id="299" r:id="rId34"/>
    <p:sldId id="284" r:id="rId35"/>
    <p:sldId id="293" r:id="rId36"/>
    <p:sldId id="291" r:id="rId37"/>
    <p:sldId id="286" r:id="rId38"/>
    <p:sldId id="282" r:id="rId39"/>
    <p:sldId id="283" r:id="rId40"/>
    <p:sldId id="290" r:id="rId41"/>
    <p:sldId id="292" r:id="rId42"/>
    <p:sldId id="297" r:id="rId43"/>
    <p:sldId id="294" r:id="rId44"/>
    <p:sldId id="310" r:id="rId45"/>
    <p:sldId id="269" r:id="rId46"/>
    <p:sldId id="316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533" autoAdjust="0"/>
  </p:normalViewPr>
  <p:slideViewPr>
    <p:cSldViewPr>
      <p:cViewPr varScale="1">
        <p:scale>
          <a:sx n="65" d="100"/>
          <a:sy n="65" d="100"/>
        </p:scale>
        <p:origin x="-12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B39730-4AEC-43B9-859A-43D2B0DE49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8EBF955-3F56-436D-B874-E0EF46673D64}">
      <dgm:prSet phldrT="[Текст]" custT="1"/>
      <dgm:spPr/>
      <dgm:t>
        <a:bodyPr/>
        <a:lstStyle/>
        <a:p>
          <a:r>
            <a:rPr lang="ru-RU" sz="2800" dirty="0" smtClean="0"/>
            <a:t>-</a:t>
          </a:r>
          <a:r>
            <a:rPr lang="ru-RU" sz="3600" dirty="0" smtClean="0"/>
            <a:t>обеспечение защиты экономических интересов работников</a:t>
          </a:r>
          <a:endParaRPr lang="ru-RU" sz="2800" dirty="0"/>
        </a:p>
      </dgm:t>
    </dgm:pt>
    <dgm:pt modelId="{72729F42-F27D-4CAA-AF07-3649C424A0A1}" type="parTrans" cxnId="{F1359916-682E-4B17-A69F-4877AC8755DE}">
      <dgm:prSet/>
      <dgm:spPr/>
      <dgm:t>
        <a:bodyPr/>
        <a:lstStyle/>
        <a:p>
          <a:endParaRPr lang="ru-RU"/>
        </a:p>
      </dgm:t>
    </dgm:pt>
    <dgm:pt modelId="{0069F9E8-8B25-4805-AC54-CA1D14F20A2C}" type="sibTrans" cxnId="{F1359916-682E-4B17-A69F-4877AC8755DE}">
      <dgm:prSet/>
      <dgm:spPr/>
      <dgm:t>
        <a:bodyPr/>
        <a:lstStyle/>
        <a:p>
          <a:endParaRPr lang="ru-RU"/>
        </a:p>
      </dgm:t>
    </dgm:pt>
    <dgm:pt modelId="{DBFEAFD6-090F-4463-A521-0E8CE48E4489}">
      <dgm:prSet phldrT="[Текст]" custT="1"/>
      <dgm:spPr/>
      <dgm:t>
        <a:bodyPr/>
        <a:lstStyle/>
        <a:p>
          <a:r>
            <a:rPr lang="ru-RU" sz="2200" dirty="0" smtClean="0"/>
            <a:t>- </a:t>
          </a:r>
          <a:r>
            <a:rPr lang="ru-RU" sz="3600" dirty="0" smtClean="0"/>
            <a:t>социальная защита в повседневной жизни</a:t>
          </a:r>
          <a:endParaRPr lang="ru-RU" sz="2200" dirty="0"/>
        </a:p>
      </dgm:t>
    </dgm:pt>
    <dgm:pt modelId="{1CED8BDC-E9C5-45CF-8503-AA49C989B6C2}" type="parTrans" cxnId="{3FCFCAB3-864C-42F5-A58A-4BE83A16A735}">
      <dgm:prSet/>
      <dgm:spPr/>
      <dgm:t>
        <a:bodyPr/>
        <a:lstStyle/>
        <a:p>
          <a:endParaRPr lang="ru-RU"/>
        </a:p>
      </dgm:t>
    </dgm:pt>
    <dgm:pt modelId="{D202581B-A270-4758-82CC-41587F3982C7}" type="sibTrans" cxnId="{3FCFCAB3-864C-42F5-A58A-4BE83A16A735}">
      <dgm:prSet/>
      <dgm:spPr/>
      <dgm:t>
        <a:bodyPr/>
        <a:lstStyle/>
        <a:p>
          <a:endParaRPr lang="ru-RU"/>
        </a:p>
      </dgm:t>
    </dgm:pt>
    <dgm:pt modelId="{C7468C61-34D6-4786-A57C-F4C36E175123}" type="pres">
      <dgm:prSet presAssocID="{3AB39730-4AEC-43B9-859A-43D2B0DE49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0A88AC-F7CB-40C7-A244-0B0A038C1AC3}" type="pres">
      <dgm:prSet presAssocID="{28EBF955-3F56-436D-B874-E0EF46673D6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492E7-5CF9-4AEA-833A-559184D102C3}" type="pres">
      <dgm:prSet presAssocID="{0069F9E8-8B25-4805-AC54-CA1D14F20A2C}" presName="spacer" presStyleCnt="0"/>
      <dgm:spPr/>
    </dgm:pt>
    <dgm:pt modelId="{0C24CF03-B285-4856-AB9C-83803C93E41D}" type="pres">
      <dgm:prSet presAssocID="{DBFEAFD6-090F-4463-A521-0E8CE48E4489}" presName="parentText" presStyleLbl="node1" presStyleIdx="1" presStyleCnt="2" custScaleY="86881" custLinFactNeighborX="-1563" custLinFactNeighborY="82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36D93D-6E18-47F5-A1D8-0628B3234ED3}" type="presOf" srcId="{28EBF955-3F56-436D-B874-E0EF46673D64}" destId="{1B0A88AC-F7CB-40C7-A244-0B0A038C1AC3}" srcOrd="0" destOrd="0" presId="urn:microsoft.com/office/officeart/2005/8/layout/vList2"/>
    <dgm:cxn modelId="{3FCFCAB3-864C-42F5-A58A-4BE83A16A735}" srcId="{3AB39730-4AEC-43B9-859A-43D2B0DE496E}" destId="{DBFEAFD6-090F-4463-A521-0E8CE48E4489}" srcOrd="1" destOrd="0" parTransId="{1CED8BDC-E9C5-45CF-8503-AA49C989B6C2}" sibTransId="{D202581B-A270-4758-82CC-41587F3982C7}"/>
    <dgm:cxn modelId="{E81F0122-C3DF-4E96-A4C8-69CE71550AFA}" type="presOf" srcId="{3AB39730-4AEC-43B9-859A-43D2B0DE496E}" destId="{C7468C61-34D6-4786-A57C-F4C36E175123}" srcOrd="0" destOrd="0" presId="urn:microsoft.com/office/officeart/2005/8/layout/vList2"/>
    <dgm:cxn modelId="{F1359916-682E-4B17-A69F-4877AC8755DE}" srcId="{3AB39730-4AEC-43B9-859A-43D2B0DE496E}" destId="{28EBF955-3F56-436D-B874-E0EF46673D64}" srcOrd="0" destOrd="0" parTransId="{72729F42-F27D-4CAA-AF07-3649C424A0A1}" sibTransId="{0069F9E8-8B25-4805-AC54-CA1D14F20A2C}"/>
    <dgm:cxn modelId="{D5F84D55-1756-4FE5-82FF-F7E13A93B2B6}" type="presOf" srcId="{DBFEAFD6-090F-4463-A521-0E8CE48E4489}" destId="{0C24CF03-B285-4856-AB9C-83803C93E41D}" srcOrd="0" destOrd="0" presId="urn:microsoft.com/office/officeart/2005/8/layout/vList2"/>
    <dgm:cxn modelId="{329AB93B-7382-41C4-837C-57338ABD1013}" type="presParOf" srcId="{C7468C61-34D6-4786-A57C-F4C36E175123}" destId="{1B0A88AC-F7CB-40C7-A244-0B0A038C1AC3}" srcOrd="0" destOrd="0" presId="urn:microsoft.com/office/officeart/2005/8/layout/vList2"/>
    <dgm:cxn modelId="{29F22782-4107-47A2-8B81-1FAE00C84AA9}" type="presParOf" srcId="{C7468C61-34D6-4786-A57C-F4C36E175123}" destId="{505492E7-5CF9-4AEA-833A-559184D102C3}" srcOrd="1" destOrd="0" presId="urn:microsoft.com/office/officeart/2005/8/layout/vList2"/>
    <dgm:cxn modelId="{DD5D73FF-6493-4D98-B753-CFD7D66BB33C}" type="presParOf" srcId="{C7468C61-34D6-4786-A57C-F4C36E175123}" destId="{0C24CF03-B285-4856-AB9C-83803C93E41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BC0F59-8A3A-438D-8CBB-25051500E3EC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C2B57F-9136-40AA-8E81-0A4DFE1D416F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 smtClean="0"/>
            <a:t>Трудовое законодательство</a:t>
          </a:r>
          <a:endParaRPr lang="ru-RU" dirty="0"/>
        </a:p>
      </dgm:t>
    </dgm:pt>
    <dgm:pt modelId="{55DD7E1F-0047-453B-B174-DE9885E906C1}" type="parTrans" cxnId="{4A1104D4-B365-4D24-B6CA-AA6D1E1D8BD0}">
      <dgm:prSet/>
      <dgm:spPr/>
      <dgm:t>
        <a:bodyPr/>
        <a:lstStyle/>
        <a:p>
          <a:endParaRPr lang="ru-RU"/>
        </a:p>
      </dgm:t>
    </dgm:pt>
    <dgm:pt modelId="{07813CA7-5F1D-4A51-BED2-87A517303D05}" type="sibTrans" cxnId="{4A1104D4-B365-4D24-B6CA-AA6D1E1D8BD0}">
      <dgm:prSet/>
      <dgm:spPr/>
      <dgm:t>
        <a:bodyPr/>
        <a:lstStyle/>
        <a:p>
          <a:endParaRPr lang="ru-RU"/>
        </a:p>
      </dgm:t>
    </dgm:pt>
    <dgm:pt modelId="{657D625E-3B86-4134-9BCD-01371AE290B9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 smtClean="0"/>
            <a:t>Тарификация</a:t>
          </a:r>
          <a:endParaRPr lang="ru-RU" dirty="0"/>
        </a:p>
      </dgm:t>
    </dgm:pt>
    <dgm:pt modelId="{B4D8EC01-B797-4204-8BDC-9C9A237276DF}" type="parTrans" cxnId="{CB131C44-96CF-404D-97B9-FD59C16385B1}">
      <dgm:prSet/>
      <dgm:spPr/>
      <dgm:t>
        <a:bodyPr/>
        <a:lstStyle/>
        <a:p>
          <a:endParaRPr lang="ru-RU"/>
        </a:p>
      </dgm:t>
    </dgm:pt>
    <dgm:pt modelId="{88433BE7-50F8-4E38-9208-2B60FD00DF24}" type="sibTrans" cxnId="{CB131C44-96CF-404D-97B9-FD59C16385B1}">
      <dgm:prSet/>
      <dgm:spPr/>
      <dgm:t>
        <a:bodyPr/>
        <a:lstStyle/>
        <a:p>
          <a:endParaRPr lang="ru-RU"/>
        </a:p>
      </dgm:t>
    </dgm:pt>
    <dgm:pt modelId="{FDDCE62B-2881-4C06-93CC-7ED6DBECE167}">
      <dgm:prSet phldrT="[Текст]"/>
      <dgm:spPr/>
      <dgm:t>
        <a:bodyPr/>
        <a:lstStyle/>
        <a:p>
          <a:r>
            <a:rPr lang="ru-RU" dirty="0" smtClean="0"/>
            <a:t>Начисление и выплата заработной платы</a:t>
          </a:r>
          <a:endParaRPr lang="ru-RU" dirty="0"/>
        </a:p>
      </dgm:t>
    </dgm:pt>
    <dgm:pt modelId="{4C9BA873-B343-44AF-9B1E-3B2130CECE20}" type="parTrans" cxnId="{620AC55C-6F5D-4DBC-86BB-139EF04672E1}">
      <dgm:prSet/>
      <dgm:spPr/>
      <dgm:t>
        <a:bodyPr/>
        <a:lstStyle/>
        <a:p>
          <a:endParaRPr lang="ru-RU"/>
        </a:p>
      </dgm:t>
    </dgm:pt>
    <dgm:pt modelId="{08F126CA-AD71-419A-8CF3-9D908A30FD2B}" type="sibTrans" cxnId="{620AC55C-6F5D-4DBC-86BB-139EF04672E1}">
      <dgm:prSet/>
      <dgm:spPr/>
      <dgm:t>
        <a:bodyPr/>
        <a:lstStyle/>
        <a:p>
          <a:endParaRPr lang="ru-RU"/>
        </a:p>
      </dgm:t>
    </dgm:pt>
    <dgm:pt modelId="{E58FDB22-B9C5-4215-A44B-1717C50001E9}">
      <dgm:prSet phldrT="[Текст]"/>
      <dgm:spPr/>
      <dgm:t>
        <a:bodyPr/>
        <a:lstStyle/>
        <a:p>
          <a:r>
            <a:rPr lang="ru-RU" dirty="0" smtClean="0"/>
            <a:t>Начисление и выплата льгот </a:t>
          </a:r>
          <a:endParaRPr lang="ru-RU" dirty="0"/>
        </a:p>
      </dgm:t>
    </dgm:pt>
    <dgm:pt modelId="{46A64E54-1CB6-4707-8866-180DA9DFF19E}" type="parTrans" cxnId="{28E6229E-6DAD-427F-A831-07F2498594A1}">
      <dgm:prSet/>
      <dgm:spPr/>
      <dgm:t>
        <a:bodyPr/>
        <a:lstStyle/>
        <a:p>
          <a:endParaRPr lang="ru-RU"/>
        </a:p>
      </dgm:t>
    </dgm:pt>
    <dgm:pt modelId="{C3D3669C-9F86-4947-81DB-637B2E1A8332}" type="sibTrans" cxnId="{28E6229E-6DAD-427F-A831-07F2498594A1}">
      <dgm:prSet/>
      <dgm:spPr/>
      <dgm:t>
        <a:bodyPr/>
        <a:lstStyle/>
        <a:p>
          <a:endParaRPr lang="ru-RU"/>
        </a:p>
      </dgm:t>
    </dgm:pt>
    <dgm:pt modelId="{9FB6ED9E-C146-4411-A0F7-EEBF7A61CDF3}">
      <dgm:prSet phldrT="[Текст]"/>
      <dgm:spPr/>
      <dgm:t>
        <a:bodyPr/>
        <a:lstStyle/>
        <a:p>
          <a:pPr algn="ctr"/>
          <a:r>
            <a:rPr lang="ru-RU" dirty="0" smtClean="0"/>
            <a:t>Аттестация педагогических</a:t>
          </a:r>
        </a:p>
        <a:p>
          <a:pPr algn="ctr"/>
          <a:r>
            <a:rPr lang="ru-RU" dirty="0" smtClean="0"/>
            <a:t>работников</a:t>
          </a:r>
          <a:endParaRPr lang="ru-RU" dirty="0"/>
        </a:p>
      </dgm:t>
    </dgm:pt>
    <dgm:pt modelId="{2460EE5E-286D-4510-A796-D21272EF921F}" type="parTrans" cxnId="{E5266458-31E1-4811-AE8F-A5DD718BA1C5}">
      <dgm:prSet/>
      <dgm:spPr/>
      <dgm:t>
        <a:bodyPr/>
        <a:lstStyle/>
        <a:p>
          <a:endParaRPr lang="ru-RU"/>
        </a:p>
      </dgm:t>
    </dgm:pt>
    <dgm:pt modelId="{11FA0E3B-79EA-44CC-9B32-8A914D78D4F0}" type="sibTrans" cxnId="{E5266458-31E1-4811-AE8F-A5DD718BA1C5}">
      <dgm:prSet/>
      <dgm:spPr/>
      <dgm:t>
        <a:bodyPr/>
        <a:lstStyle/>
        <a:p>
          <a:endParaRPr lang="ru-RU"/>
        </a:p>
      </dgm:t>
    </dgm:pt>
    <dgm:pt modelId="{40BE45AB-2FAD-4598-B934-0DE9BBE68492}">
      <dgm:prSet/>
      <dgm:spPr/>
      <dgm:t>
        <a:bodyPr/>
        <a:lstStyle/>
        <a:p>
          <a:endParaRPr lang="ru-RU" dirty="0"/>
        </a:p>
      </dgm:t>
    </dgm:pt>
    <dgm:pt modelId="{BFD55082-FC8C-4C93-8390-4A68EE338A5A}" type="parTrans" cxnId="{8778E70D-D7FC-4052-8BBE-748992081D30}">
      <dgm:prSet/>
      <dgm:spPr/>
      <dgm:t>
        <a:bodyPr/>
        <a:lstStyle/>
        <a:p>
          <a:endParaRPr lang="ru-RU"/>
        </a:p>
      </dgm:t>
    </dgm:pt>
    <dgm:pt modelId="{43C2F90F-F4F8-457F-ADD0-6BFD2783B1FA}" type="sibTrans" cxnId="{8778E70D-D7FC-4052-8BBE-748992081D30}">
      <dgm:prSet/>
      <dgm:spPr/>
      <dgm:t>
        <a:bodyPr/>
        <a:lstStyle/>
        <a:p>
          <a:endParaRPr lang="ru-RU"/>
        </a:p>
      </dgm:t>
    </dgm:pt>
    <dgm:pt modelId="{D07D0F27-2C56-45E8-A03E-6EBE1EAA6B3D}" type="pres">
      <dgm:prSet presAssocID="{21BC0F59-8A3A-438D-8CBB-25051500E3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C7A056-448D-4F3C-86A1-83E41EDB457B}" type="pres">
      <dgm:prSet presAssocID="{DAC2B57F-9136-40AA-8E81-0A4DFE1D416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9CA65-2B0B-4B8A-8118-8D83B3A33C2F}" type="pres">
      <dgm:prSet presAssocID="{07813CA7-5F1D-4A51-BED2-87A517303D05}" presName="sibTrans" presStyleCnt="0"/>
      <dgm:spPr/>
    </dgm:pt>
    <dgm:pt modelId="{70A62560-6F53-4235-AEEA-3E7C663A9E8F}" type="pres">
      <dgm:prSet presAssocID="{40BE45AB-2FAD-4598-B934-0DE9BBE6849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68745-353F-43C2-8F59-03B03A29CE50}" type="pres">
      <dgm:prSet presAssocID="{43C2F90F-F4F8-457F-ADD0-6BFD2783B1FA}" presName="sibTrans" presStyleCnt="0"/>
      <dgm:spPr/>
    </dgm:pt>
    <dgm:pt modelId="{CECE6217-407E-42B4-AF73-B6C8129AD5DA}" type="pres">
      <dgm:prSet presAssocID="{657D625E-3B86-4134-9BCD-01371AE290B9}" presName="node" presStyleLbl="node1" presStyleIdx="2" presStyleCnt="6" custLinFactX="8545" custLinFactY="-14124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C874E-059D-4163-969B-04611F526E8F}" type="pres">
      <dgm:prSet presAssocID="{88433BE7-50F8-4E38-9208-2B60FD00DF24}" presName="sibTrans" presStyleCnt="0"/>
      <dgm:spPr/>
    </dgm:pt>
    <dgm:pt modelId="{3369EC50-BA06-484D-A3C1-90AA8773848D}" type="pres">
      <dgm:prSet presAssocID="{FDDCE62B-2881-4C06-93CC-7ED6DBECE16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9ED343-29FA-407B-ADFD-DD433D4D9A3B}" type="pres">
      <dgm:prSet presAssocID="{08F126CA-AD71-419A-8CF3-9D908A30FD2B}" presName="sibTrans" presStyleCnt="0"/>
      <dgm:spPr/>
    </dgm:pt>
    <dgm:pt modelId="{4D814928-1F96-4278-BDD5-2CD1A9F2DCC0}" type="pres">
      <dgm:prSet presAssocID="{E58FDB22-B9C5-4215-A44B-1717C50001E9}" presName="node" presStyleLbl="node1" presStyleIdx="4" presStyleCnt="6" custLinFactY="-12622" custLinFactNeighborX="-489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7179F-C738-4BF4-B48C-C0CCBF664D28}" type="pres">
      <dgm:prSet presAssocID="{C3D3669C-9F86-4947-81DB-637B2E1A8332}" presName="sibTrans" presStyleCnt="0"/>
      <dgm:spPr/>
    </dgm:pt>
    <dgm:pt modelId="{908E75C3-F2F9-400C-84FE-804439F4CB8F}" type="pres">
      <dgm:prSet presAssocID="{9FB6ED9E-C146-4411-A0F7-EEBF7A61CDF3}" presName="node" presStyleLbl="node1" presStyleIdx="5" presStyleCnt="6" custLinFactNeighborX="-58176" custLinFactNeighborY="-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FE2C8C-D8DC-410C-B89C-E079B8C90D57}" type="presOf" srcId="{9FB6ED9E-C146-4411-A0F7-EEBF7A61CDF3}" destId="{908E75C3-F2F9-400C-84FE-804439F4CB8F}" srcOrd="0" destOrd="0" presId="urn:microsoft.com/office/officeart/2005/8/layout/default#1"/>
    <dgm:cxn modelId="{9F4D5E2F-6DDB-49AA-8C0F-2BB3F1D46761}" type="presOf" srcId="{21BC0F59-8A3A-438D-8CBB-25051500E3EC}" destId="{D07D0F27-2C56-45E8-A03E-6EBE1EAA6B3D}" srcOrd="0" destOrd="0" presId="urn:microsoft.com/office/officeart/2005/8/layout/default#1"/>
    <dgm:cxn modelId="{8778E70D-D7FC-4052-8BBE-748992081D30}" srcId="{21BC0F59-8A3A-438D-8CBB-25051500E3EC}" destId="{40BE45AB-2FAD-4598-B934-0DE9BBE68492}" srcOrd="1" destOrd="0" parTransId="{BFD55082-FC8C-4C93-8390-4A68EE338A5A}" sibTransId="{43C2F90F-F4F8-457F-ADD0-6BFD2783B1FA}"/>
    <dgm:cxn modelId="{4A1104D4-B365-4D24-B6CA-AA6D1E1D8BD0}" srcId="{21BC0F59-8A3A-438D-8CBB-25051500E3EC}" destId="{DAC2B57F-9136-40AA-8E81-0A4DFE1D416F}" srcOrd="0" destOrd="0" parTransId="{55DD7E1F-0047-453B-B174-DE9885E906C1}" sibTransId="{07813CA7-5F1D-4A51-BED2-87A517303D05}"/>
    <dgm:cxn modelId="{28E6229E-6DAD-427F-A831-07F2498594A1}" srcId="{21BC0F59-8A3A-438D-8CBB-25051500E3EC}" destId="{E58FDB22-B9C5-4215-A44B-1717C50001E9}" srcOrd="4" destOrd="0" parTransId="{46A64E54-1CB6-4707-8866-180DA9DFF19E}" sibTransId="{C3D3669C-9F86-4947-81DB-637B2E1A8332}"/>
    <dgm:cxn modelId="{CB131C44-96CF-404D-97B9-FD59C16385B1}" srcId="{21BC0F59-8A3A-438D-8CBB-25051500E3EC}" destId="{657D625E-3B86-4134-9BCD-01371AE290B9}" srcOrd="2" destOrd="0" parTransId="{B4D8EC01-B797-4204-8BDC-9C9A237276DF}" sibTransId="{88433BE7-50F8-4E38-9208-2B60FD00DF24}"/>
    <dgm:cxn modelId="{E5266458-31E1-4811-AE8F-A5DD718BA1C5}" srcId="{21BC0F59-8A3A-438D-8CBB-25051500E3EC}" destId="{9FB6ED9E-C146-4411-A0F7-EEBF7A61CDF3}" srcOrd="5" destOrd="0" parTransId="{2460EE5E-286D-4510-A796-D21272EF921F}" sibTransId="{11FA0E3B-79EA-44CC-9B32-8A914D78D4F0}"/>
    <dgm:cxn modelId="{4B92E7EC-60A5-4835-B0BE-87458D26E2D2}" type="presOf" srcId="{657D625E-3B86-4134-9BCD-01371AE290B9}" destId="{CECE6217-407E-42B4-AF73-B6C8129AD5DA}" srcOrd="0" destOrd="0" presId="urn:microsoft.com/office/officeart/2005/8/layout/default#1"/>
    <dgm:cxn modelId="{22D13852-3D42-472E-97E9-89F4699A243E}" type="presOf" srcId="{FDDCE62B-2881-4C06-93CC-7ED6DBECE167}" destId="{3369EC50-BA06-484D-A3C1-90AA8773848D}" srcOrd="0" destOrd="0" presId="urn:microsoft.com/office/officeart/2005/8/layout/default#1"/>
    <dgm:cxn modelId="{620AC55C-6F5D-4DBC-86BB-139EF04672E1}" srcId="{21BC0F59-8A3A-438D-8CBB-25051500E3EC}" destId="{FDDCE62B-2881-4C06-93CC-7ED6DBECE167}" srcOrd="3" destOrd="0" parTransId="{4C9BA873-B343-44AF-9B1E-3B2130CECE20}" sibTransId="{08F126CA-AD71-419A-8CF3-9D908A30FD2B}"/>
    <dgm:cxn modelId="{010EB032-3B92-4536-86BF-ED3F9E13421D}" type="presOf" srcId="{DAC2B57F-9136-40AA-8E81-0A4DFE1D416F}" destId="{00C7A056-448D-4F3C-86A1-83E41EDB457B}" srcOrd="0" destOrd="0" presId="urn:microsoft.com/office/officeart/2005/8/layout/default#1"/>
    <dgm:cxn modelId="{7040593D-4BD9-440B-9D42-39BB66CAD9B5}" type="presOf" srcId="{E58FDB22-B9C5-4215-A44B-1717C50001E9}" destId="{4D814928-1F96-4278-BDD5-2CD1A9F2DCC0}" srcOrd="0" destOrd="0" presId="urn:microsoft.com/office/officeart/2005/8/layout/default#1"/>
    <dgm:cxn modelId="{01D9BDBC-2E20-4B8B-AB47-0CF502761434}" type="presOf" srcId="{40BE45AB-2FAD-4598-B934-0DE9BBE68492}" destId="{70A62560-6F53-4235-AEEA-3E7C663A9E8F}" srcOrd="0" destOrd="0" presId="urn:microsoft.com/office/officeart/2005/8/layout/default#1"/>
    <dgm:cxn modelId="{4C66952F-C760-4346-9ABE-AD51638AF47D}" type="presParOf" srcId="{D07D0F27-2C56-45E8-A03E-6EBE1EAA6B3D}" destId="{00C7A056-448D-4F3C-86A1-83E41EDB457B}" srcOrd="0" destOrd="0" presId="urn:microsoft.com/office/officeart/2005/8/layout/default#1"/>
    <dgm:cxn modelId="{53751D36-1DAA-4DA1-8342-F74514870A98}" type="presParOf" srcId="{D07D0F27-2C56-45E8-A03E-6EBE1EAA6B3D}" destId="{6489CA65-2B0B-4B8A-8118-8D83B3A33C2F}" srcOrd="1" destOrd="0" presId="urn:microsoft.com/office/officeart/2005/8/layout/default#1"/>
    <dgm:cxn modelId="{74B35CDC-8B7C-4691-93D4-98DBC05CB1D0}" type="presParOf" srcId="{D07D0F27-2C56-45E8-A03E-6EBE1EAA6B3D}" destId="{70A62560-6F53-4235-AEEA-3E7C663A9E8F}" srcOrd="2" destOrd="0" presId="urn:microsoft.com/office/officeart/2005/8/layout/default#1"/>
    <dgm:cxn modelId="{53A27EEA-9216-49AC-AA34-43F6B07893B8}" type="presParOf" srcId="{D07D0F27-2C56-45E8-A03E-6EBE1EAA6B3D}" destId="{32368745-353F-43C2-8F59-03B03A29CE50}" srcOrd="3" destOrd="0" presId="urn:microsoft.com/office/officeart/2005/8/layout/default#1"/>
    <dgm:cxn modelId="{63ED9829-EA9A-4255-8C6B-A792C3DB6B5F}" type="presParOf" srcId="{D07D0F27-2C56-45E8-A03E-6EBE1EAA6B3D}" destId="{CECE6217-407E-42B4-AF73-B6C8129AD5DA}" srcOrd="4" destOrd="0" presId="urn:microsoft.com/office/officeart/2005/8/layout/default#1"/>
    <dgm:cxn modelId="{B976B9C2-EBE2-4AF6-A742-A4325C9F9444}" type="presParOf" srcId="{D07D0F27-2C56-45E8-A03E-6EBE1EAA6B3D}" destId="{B98C874E-059D-4163-969B-04611F526E8F}" srcOrd="5" destOrd="0" presId="urn:microsoft.com/office/officeart/2005/8/layout/default#1"/>
    <dgm:cxn modelId="{30979B58-1B2C-4B28-BECF-07FE8F0EA12B}" type="presParOf" srcId="{D07D0F27-2C56-45E8-A03E-6EBE1EAA6B3D}" destId="{3369EC50-BA06-484D-A3C1-90AA8773848D}" srcOrd="6" destOrd="0" presId="urn:microsoft.com/office/officeart/2005/8/layout/default#1"/>
    <dgm:cxn modelId="{9576750B-DB88-4827-9504-D057C474A08A}" type="presParOf" srcId="{D07D0F27-2C56-45E8-A03E-6EBE1EAA6B3D}" destId="{F19ED343-29FA-407B-ADFD-DD433D4D9A3B}" srcOrd="7" destOrd="0" presId="urn:microsoft.com/office/officeart/2005/8/layout/default#1"/>
    <dgm:cxn modelId="{D0033B5E-9354-4B61-91D6-8D3B864FD1B5}" type="presParOf" srcId="{D07D0F27-2C56-45E8-A03E-6EBE1EAA6B3D}" destId="{4D814928-1F96-4278-BDD5-2CD1A9F2DCC0}" srcOrd="8" destOrd="0" presId="urn:microsoft.com/office/officeart/2005/8/layout/default#1"/>
    <dgm:cxn modelId="{6C949A23-5169-4A86-903F-E419387A0FAD}" type="presParOf" srcId="{D07D0F27-2C56-45E8-A03E-6EBE1EAA6B3D}" destId="{5B87179F-C738-4BF4-B48C-C0CCBF664D28}" srcOrd="9" destOrd="0" presId="urn:microsoft.com/office/officeart/2005/8/layout/default#1"/>
    <dgm:cxn modelId="{B27C83F3-9C53-4F1F-AD11-68655CBCA7E8}" type="presParOf" srcId="{D07D0F27-2C56-45E8-A03E-6EBE1EAA6B3D}" destId="{908E75C3-F2F9-400C-84FE-804439F4CB8F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0A88AC-F7CB-40C7-A244-0B0A038C1AC3}">
      <dsp:nvSpPr>
        <dsp:cNvPr id="0" name=""/>
        <dsp:cNvSpPr/>
      </dsp:nvSpPr>
      <dsp:spPr>
        <a:xfrm>
          <a:off x="0" y="12998"/>
          <a:ext cx="6096000" cy="190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-</a:t>
          </a:r>
          <a:r>
            <a:rPr lang="ru-RU" sz="3600" kern="1200" dirty="0" smtClean="0"/>
            <a:t>обеспечение защиты экономических интересов работников</a:t>
          </a:r>
          <a:endParaRPr lang="ru-RU" sz="2800" kern="1200" dirty="0"/>
        </a:p>
      </dsp:txBody>
      <dsp:txXfrm>
        <a:off x="0" y="12998"/>
        <a:ext cx="6096000" cy="1909440"/>
      </dsp:txXfrm>
    </dsp:sp>
    <dsp:sp modelId="{0C24CF03-B285-4856-AB9C-83803C93E41D}">
      <dsp:nvSpPr>
        <dsp:cNvPr id="0" name=""/>
        <dsp:cNvSpPr/>
      </dsp:nvSpPr>
      <dsp:spPr>
        <a:xfrm>
          <a:off x="0" y="1975460"/>
          <a:ext cx="6096000" cy="1658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- </a:t>
          </a:r>
          <a:r>
            <a:rPr lang="ru-RU" sz="3600" kern="1200" dirty="0" smtClean="0"/>
            <a:t>социальная защита в повседневной жизни</a:t>
          </a:r>
          <a:endParaRPr lang="ru-RU" sz="2200" kern="1200" dirty="0"/>
        </a:p>
      </dsp:txBody>
      <dsp:txXfrm>
        <a:off x="0" y="1975460"/>
        <a:ext cx="6096000" cy="165894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C7A056-448D-4F3C-86A1-83E41EDB457B}">
      <dsp:nvSpPr>
        <dsp:cNvPr id="0" name=""/>
        <dsp:cNvSpPr/>
      </dsp:nvSpPr>
      <dsp:spPr>
        <a:xfrm>
          <a:off x="932110" y="999"/>
          <a:ext cx="2015132" cy="1209079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Трудовое законодательство</a:t>
          </a:r>
          <a:endParaRPr lang="ru-RU" sz="1900" kern="1200" dirty="0"/>
        </a:p>
      </dsp:txBody>
      <dsp:txXfrm>
        <a:off x="932110" y="999"/>
        <a:ext cx="2015132" cy="1209079"/>
      </dsp:txXfrm>
    </dsp:sp>
    <dsp:sp modelId="{70A62560-6F53-4235-AEEA-3E7C663A9E8F}">
      <dsp:nvSpPr>
        <dsp:cNvPr id="0" name=""/>
        <dsp:cNvSpPr/>
      </dsp:nvSpPr>
      <dsp:spPr>
        <a:xfrm>
          <a:off x="3148756" y="999"/>
          <a:ext cx="2015132" cy="12090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3148756" y="999"/>
        <a:ext cx="2015132" cy="1209079"/>
      </dsp:txXfrm>
    </dsp:sp>
    <dsp:sp modelId="{CECE6217-407E-42B4-AF73-B6C8129AD5DA}">
      <dsp:nvSpPr>
        <dsp:cNvPr id="0" name=""/>
        <dsp:cNvSpPr/>
      </dsp:nvSpPr>
      <dsp:spPr>
        <a:xfrm>
          <a:off x="3119436" y="31742"/>
          <a:ext cx="2015132" cy="1209079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Тарификация</a:t>
          </a:r>
          <a:endParaRPr lang="ru-RU" sz="1900" kern="1200" dirty="0"/>
        </a:p>
      </dsp:txBody>
      <dsp:txXfrm>
        <a:off x="3119436" y="31742"/>
        <a:ext cx="2015132" cy="1209079"/>
      </dsp:txXfrm>
    </dsp:sp>
    <dsp:sp modelId="{3369EC50-BA06-484D-A3C1-90AA8773848D}">
      <dsp:nvSpPr>
        <dsp:cNvPr id="0" name=""/>
        <dsp:cNvSpPr/>
      </dsp:nvSpPr>
      <dsp:spPr>
        <a:xfrm>
          <a:off x="3148756" y="1411592"/>
          <a:ext cx="2015132" cy="12090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Начисление и выплата заработной платы</a:t>
          </a:r>
          <a:endParaRPr lang="ru-RU" sz="1900" kern="1200" dirty="0"/>
        </a:p>
      </dsp:txBody>
      <dsp:txXfrm>
        <a:off x="3148756" y="1411592"/>
        <a:ext cx="2015132" cy="1209079"/>
      </dsp:txXfrm>
    </dsp:sp>
    <dsp:sp modelId="{4D814928-1F96-4278-BDD5-2CD1A9F2DCC0}">
      <dsp:nvSpPr>
        <dsp:cNvPr id="0" name=""/>
        <dsp:cNvSpPr/>
      </dsp:nvSpPr>
      <dsp:spPr>
        <a:xfrm>
          <a:off x="833429" y="1460495"/>
          <a:ext cx="2015132" cy="12090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Начисление и выплата льгот </a:t>
          </a:r>
          <a:endParaRPr lang="ru-RU" sz="1900" kern="1200" dirty="0"/>
        </a:p>
      </dsp:txBody>
      <dsp:txXfrm>
        <a:off x="833429" y="1460495"/>
        <a:ext cx="2015132" cy="1209079"/>
      </dsp:txXfrm>
    </dsp:sp>
    <dsp:sp modelId="{908E75C3-F2F9-400C-84FE-804439F4CB8F}">
      <dsp:nvSpPr>
        <dsp:cNvPr id="0" name=""/>
        <dsp:cNvSpPr/>
      </dsp:nvSpPr>
      <dsp:spPr>
        <a:xfrm>
          <a:off x="1976432" y="2817820"/>
          <a:ext cx="2015132" cy="12090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Аттестация педагогических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работников</a:t>
          </a:r>
          <a:endParaRPr lang="ru-RU" sz="1900" kern="1200" dirty="0"/>
        </a:p>
      </dsp:txBody>
      <dsp:txXfrm>
        <a:off x="1976432" y="2817820"/>
        <a:ext cx="2015132" cy="12090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9B979-813F-41CD-9722-5B16FC173812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D9CC1-7C11-4801-A597-428DC6570B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385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ЩЕРБИНОВСКИЙ РАЙОН ПЕРВИЧНАЯ ПРОФСОЮЗНАЯ ОРГАНИЗАЦИЯ МБОУ СОШ№1им.Ляпидевского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D9CC1-7C11-4801-A597-428DC6570B5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 ЖИВЕШЬ ПЕРВИЧКА?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D9CC1-7C11-4801-A597-428DC6570B59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ПОЗДРАВЛЕНИЯ С ПРАЗДНИКАМИ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D9CC1-7C11-4801-A597-428DC6570B59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  ДНЕМ РОЖДЕНИЯ КОЛЛЕГА.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D9CC1-7C11-4801-A597-428DC6570B59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ОТДЫХ</a:t>
            </a:r>
            <a:r>
              <a:rPr lang="ru-RU" baseline="0" dirty="0" smtClean="0"/>
              <a:t> В ГОРАХ.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8485C-CB7B-4DF0-A984-3642C5716BF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ЛАГО-НАКИ</a:t>
            </a:r>
            <a:r>
              <a:rPr lang="ru-RU" baseline="0" dirty="0" smtClean="0"/>
              <a:t> март 2012г.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28C74-1B22-4C8A-AEA2-CDDE9F6C51FF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г.Геленджик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228C74-1B22-4C8A-AEA2-CDDE9F6C51FF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ВТОРОЙ РАЙОННЫЙ СЛЕТ УЧИТЕЛЕЙ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8485C-CB7B-4DF0-A984-3642C5716BF8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КРАЕВОЙУЧИТЕЛЬСКИЙ  СЛЕТ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D9CC1-7C11-4801-A597-428DC6570B59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НАШИ ДОСТИЖЕНИЯ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D9CC1-7C11-4801-A597-428DC6570B59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Деревянко</a:t>
            </a:r>
            <a:r>
              <a:rPr lang="ru-RU" baseline="0" dirty="0" smtClean="0"/>
              <a:t> Н.С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D9CC1-7C11-4801-A597-428DC6570B5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Работу ПК проводил  опираясь на Устав и положение о первичной</a:t>
            </a:r>
            <a:r>
              <a:rPr lang="ru-RU" baseline="0" dirty="0" smtClean="0"/>
              <a:t> профсоюзной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8485C-CB7B-4DF0-A984-3642C5716BF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Основой для составления Плана является: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D9CC1-7C11-4801-A597-428DC6570B59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ДОСУГ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8485C-CB7B-4DF0-A984-3642C5716BF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АТТЕСТАЦИЯ ПЕДАГОГИЧЕСКИХ РАБОТНИКОВ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8485C-CB7B-4DF0-A984-3642C5716BF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0118A-50EF-4823-94AE-8282D8FC02F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Профсоюзный уголок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D9CC1-7C11-4801-A597-428DC6570B59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Заседание профсоюзного комитета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8D9CC1-7C11-4801-A597-428DC6570B59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8339C94-7880-4B31-ACBA-DDEB8A32B3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0EB30B63-127B-4C32-912A-19EF6FBC1997}" type="datetimeFigureOut">
              <a:rPr lang="ru-RU" smtClean="0"/>
              <a:pPr/>
              <a:t>30.10.2014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5AE7FDA2-1C94-4E84-91D2-9EBD9374FFC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wmf"/><Relationship Id="rId5" Type="http://schemas.openxmlformats.org/officeDocument/2006/relationships/image" Target="../media/image58.jpeg"/><Relationship Id="rId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tiff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0" descr="33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1428760" cy="21431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85728"/>
            <a:ext cx="6215090" cy="526297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4800" dirty="0" smtClean="0"/>
              <a:t>ЩЕРБИНОВСКИЙ РАЙОН </a:t>
            </a:r>
          </a:p>
          <a:p>
            <a:pPr algn="ctr"/>
            <a:r>
              <a:rPr lang="ru-RU" sz="4800" dirty="0" smtClean="0"/>
              <a:t>ПЕРВИЧНАЯ ПРОФСОЮЗНАЯ ОРГАНИЗАЦИЯ </a:t>
            </a:r>
          </a:p>
          <a:p>
            <a:pPr algn="ctr"/>
            <a:r>
              <a:rPr lang="ru-RU" sz="4800" dirty="0" smtClean="0"/>
              <a:t>МБОУ СОШ №1</a:t>
            </a:r>
          </a:p>
          <a:p>
            <a:pPr algn="ctr"/>
            <a:r>
              <a:rPr lang="ru-RU" sz="4800" dirty="0" smtClean="0"/>
              <a:t>им. </a:t>
            </a:r>
            <a:r>
              <a:rPr lang="ru-RU" sz="4800" dirty="0" err="1" smtClean="0"/>
              <a:t>Ляпидевского</a:t>
            </a:r>
            <a:endParaRPr lang="ru-RU" sz="4800" dirty="0"/>
          </a:p>
        </p:txBody>
      </p:sp>
    </p:spTree>
  </p:cSld>
  <p:clrMapOvr>
    <a:masterClrMapping/>
  </p:clrMapOvr>
  <p:transition advClick="0" advTm="0"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276475" y="466725"/>
            <a:ext cx="5486438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 </a:t>
            </a:r>
            <a:r>
              <a:rPr lang="ru-RU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осуществляется учет членов Профсоюза</a:t>
            </a:r>
            <a:r>
              <a:rPr lang="ru-RU" sz="15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?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50825" y="1403350"/>
            <a:ext cx="8068684" cy="2169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500" b="1" dirty="0" smtClean="0"/>
              <a:t>  </a:t>
            </a:r>
            <a:r>
              <a:rPr lang="ru-RU" sz="1600" b="1" dirty="0" smtClean="0"/>
              <a:t> </a:t>
            </a:r>
            <a:r>
              <a:rPr lang="ru-RU" b="1" dirty="0"/>
              <a:t>В связи с введением в Профсоюзе единого профсоюзного билета нового </a:t>
            </a:r>
            <a:r>
              <a:rPr lang="ru-RU" b="1" dirty="0" smtClean="0"/>
              <a:t>образца </a:t>
            </a:r>
            <a:r>
              <a:rPr lang="ru-RU" b="1" dirty="0"/>
              <a:t>и в целях упорядочения учета членов Профсоюза введена единая форма </a:t>
            </a:r>
            <a:r>
              <a:rPr lang="ru-RU" b="1" dirty="0" smtClean="0"/>
              <a:t>учетной  </a:t>
            </a:r>
            <a:r>
              <a:rPr lang="ru-RU" b="1" dirty="0"/>
              <a:t>карточки </a:t>
            </a:r>
            <a:r>
              <a:rPr lang="ru-RU" b="1" dirty="0" smtClean="0"/>
              <a:t>членов Профсоюза </a:t>
            </a:r>
            <a:r>
              <a:rPr lang="ru-RU" b="1" dirty="0"/>
              <a:t>и определен </a:t>
            </a:r>
            <a:r>
              <a:rPr lang="ru-RU" b="1" dirty="0" smtClean="0"/>
              <a:t> </a:t>
            </a:r>
            <a:r>
              <a:rPr lang="ru-RU" b="1" dirty="0"/>
              <a:t>порядок учета </a:t>
            </a:r>
            <a:endParaRPr lang="ru-RU" b="1" dirty="0" smtClean="0"/>
          </a:p>
          <a:p>
            <a:r>
              <a:rPr lang="ru-RU" b="1" dirty="0" smtClean="0"/>
              <a:t>( постановление  </a:t>
            </a:r>
            <a:r>
              <a:rPr lang="ru-RU" b="1" dirty="0"/>
              <a:t>Президиума ЦК Профсоюза от 21.05.1999 г. № 23 </a:t>
            </a:r>
            <a:r>
              <a:rPr lang="ru-RU" b="1" dirty="0" smtClean="0"/>
              <a:t>)</a:t>
            </a:r>
          </a:p>
          <a:p>
            <a:endParaRPr lang="ru-RU" sz="1500" b="1" dirty="0"/>
          </a:p>
          <a:p>
            <a:endParaRPr lang="ru-RU" sz="1500" b="1" dirty="0"/>
          </a:p>
          <a:p>
            <a:r>
              <a:rPr lang="ru-RU" sz="1500" b="1" dirty="0"/>
              <a:t>  </a:t>
            </a:r>
            <a:endParaRPr lang="ru-RU" sz="1500" b="1" dirty="0">
              <a:solidFill>
                <a:srgbClr val="0033CC"/>
              </a:solidFill>
            </a:endParaRPr>
          </a:p>
        </p:txBody>
      </p:sp>
      <p:pic>
        <p:nvPicPr>
          <p:cNvPr id="37892" name="Picture 4" descr="EX-71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13" y="0"/>
            <a:ext cx="1133475" cy="15716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3643314"/>
            <a:ext cx="6572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Учет членов Профсоюза осуществляется в первичной профсоюзной организации </a:t>
            </a:r>
          </a:p>
          <a:p>
            <a:r>
              <a:rPr lang="ru-RU" sz="2400" b="1" dirty="0" smtClean="0"/>
              <a:t>МБОУ СОШ №1 по учетным карточкам.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Профсоюзные билеты и учетные карточки  хранятся в сейфе.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071538" y="325071"/>
            <a:ext cx="7429552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 можно вступить в Профсоюз?</a:t>
            </a:r>
            <a:endParaRPr lang="ru-RU" sz="2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000232" y="1357298"/>
            <a:ext cx="5535612" cy="5715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ПРИЕМ В ЧЛЕНЫ </a:t>
            </a:r>
            <a:r>
              <a:rPr lang="ru-RU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</a:t>
            </a: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РОФСОЮЗА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41313" y="2214554"/>
            <a:ext cx="2609850" cy="33289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b="1" i="1" dirty="0"/>
              <a:t>Личное заявление</a:t>
            </a:r>
          </a:p>
          <a:p>
            <a:pPr algn="ctr"/>
            <a:r>
              <a:rPr lang="ru-RU" b="1" i="1" dirty="0"/>
              <a:t>в первичную</a:t>
            </a:r>
          </a:p>
          <a:p>
            <a:pPr algn="ctr"/>
            <a:r>
              <a:rPr lang="ru-RU" b="1" i="1" dirty="0"/>
              <a:t>профсоюзную </a:t>
            </a:r>
          </a:p>
          <a:p>
            <a:pPr algn="ctr"/>
            <a:r>
              <a:rPr lang="ru-RU" b="1" i="1" dirty="0"/>
              <a:t>организацию</a:t>
            </a:r>
          </a:p>
          <a:p>
            <a:pPr algn="ctr"/>
            <a:r>
              <a:rPr lang="ru-RU" sz="1500" b="1" i="1" dirty="0"/>
              <a:t>( день подачи заявления</a:t>
            </a:r>
          </a:p>
          <a:p>
            <a:pPr algn="ctr"/>
            <a:r>
              <a:rPr lang="ru-RU" sz="1500" b="1" i="1" dirty="0"/>
              <a:t>является датой приема</a:t>
            </a:r>
          </a:p>
          <a:p>
            <a:pPr algn="ctr"/>
            <a:r>
              <a:rPr lang="ru-RU" sz="1500" b="1" i="1" dirty="0"/>
              <a:t>в Профсоюз )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357554" y="2428868"/>
            <a:ext cx="2643206" cy="142875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500" b="1" dirty="0"/>
              <a:t>Принимается</a:t>
            </a:r>
          </a:p>
          <a:p>
            <a:pPr algn="ctr"/>
            <a:r>
              <a:rPr lang="ru-RU" sz="1500" b="1" dirty="0"/>
              <a:t>постановление</a:t>
            </a:r>
          </a:p>
          <a:p>
            <a:pPr algn="ctr"/>
            <a:r>
              <a:rPr lang="ru-RU" sz="1500" b="1" dirty="0"/>
              <a:t>профсоюзного комитета</a:t>
            </a:r>
          </a:p>
          <a:p>
            <a:pPr algn="ctr"/>
            <a:r>
              <a:rPr lang="ru-RU" sz="1500" b="1" dirty="0"/>
              <a:t>или</a:t>
            </a:r>
          </a:p>
          <a:p>
            <a:pPr algn="ctr"/>
            <a:r>
              <a:rPr lang="ru-RU" sz="1500" b="1" dirty="0"/>
              <a:t>профсоюзного собрания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6215074" y="2143116"/>
            <a:ext cx="2700337" cy="1574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500" b="1" dirty="0"/>
              <a:t>Выдается</a:t>
            </a:r>
          </a:p>
          <a:p>
            <a:pPr algn="ctr"/>
            <a:r>
              <a:rPr lang="ru-RU" sz="1500" b="1" dirty="0"/>
              <a:t>профсоюзный билет</a:t>
            </a:r>
          </a:p>
          <a:p>
            <a:pPr algn="ctr"/>
            <a:r>
              <a:rPr lang="ru-RU" sz="1500" b="1" dirty="0"/>
              <a:t>единого образца,</a:t>
            </a:r>
          </a:p>
          <a:p>
            <a:pPr algn="ctr"/>
            <a:r>
              <a:rPr lang="ru-RU" sz="1500" b="1" dirty="0"/>
              <a:t>который хранится</a:t>
            </a:r>
          </a:p>
          <a:p>
            <a:pPr algn="ctr"/>
            <a:r>
              <a:rPr lang="ru-RU" sz="1500" b="1" dirty="0"/>
              <a:t>у члена Профсоюза</a:t>
            </a:r>
          </a:p>
        </p:txBody>
      </p:sp>
      <p:pic>
        <p:nvPicPr>
          <p:cNvPr id="33799" name="Picture 7" descr="П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4000504"/>
            <a:ext cx="4071967" cy="2315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285852" y="214290"/>
            <a:ext cx="7000924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Образец </a:t>
            </a: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заявления о </a:t>
            </a:r>
            <a:r>
              <a:rPr lang="ru-RU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приеме</a:t>
            </a:r>
            <a:r>
              <a:rPr lang="ru-RU" sz="2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в </a:t>
            </a:r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Профсоюз</a:t>
            </a:r>
            <a:endParaRPr lang="ru-RU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928662" y="1643050"/>
            <a:ext cx="7572428" cy="48577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500" b="1" dirty="0"/>
              <a:t>                                                                                                       В первичную профсоюзную</a:t>
            </a:r>
          </a:p>
          <a:p>
            <a:pPr algn="ctr"/>
            <a:r>
              <a:rPr lang="ru-RU" sz="1500" b="1" dirty="0"/>
              <a:t>                                                                                                       организацию </a:t>
            </a:r>
            <a:r>
              <a:rPr lang="ru-RU" sz="1500" b="1" dirty="0" smtClean="0"/>
              <a:t>МБОУ СОШ№1</a:t>
            </a:r>
          </a:p>
          <a:p>
            <a:pPr algn="ctr"/>
            <a:r>
              <a:rPr lang="ru-RU" sz="1500" b="1" dirty="0" smtClean="0"/>
              <a:t>                                                                                 </a:t>
            </a:r>
            <a:r>
              <a:rPr lang="ru-RU" sz="1500" b="1" dirty="0" err="1" smtClean="0"/>
              <a:t>им.Ляпидевского</a:t>
            </a:r>
            <a:endParaRPr lang="ru-RU" sz="1500" b="1" dirty="0" smtClean="0"/>
          </a:p>
          <a:p>
            <a:pPr algn="ctr"/>
            <a:endParaRPr lang="ru-RU" sz="1500" b="1" dirty="0"/>
          </a:p>
          <a:p>
            <a:pPr algn="ctr"/>
            <a:r>
              <a:rPr lang="ru-RU" sz="1500" b="1" dirty="0"/>
              <a:t>                                                                                                      </a:t>
            </a:r>
          </a:p>
          <a:p>
            <a:pPr algn="ctr"/>
            <a:endParaRPr lang="ru-RU" sz="1500" b="1" dirty="0"/>
          </a:p>
          <a:p>
            <a:pPr algn="ctr"/>
            <a:r>
              <a:rPr lang="ru-RU" sz="1500" b="1" dirty="0"/>
              <a:t>ЗАЯВЛЕНИЕ</a:t>
            </a:r>
          </a:p>
          <a:p>
            <a:pPr algn="ctr"/>
            <a:endParaRPr lang="ru-RU" sz="1500" b="1" dirty="0"/>
          </a:p>
          <a:p>
            <a:pPr algn="ctr"/>
            <a:r>
              <a:rPr lang="ru-RU" sz="1500" b="1" dirty="0"/>
              <a:t>Прошу принять меня в члены Профсоюза работников народного образования</a:t>
            </a:r>
          </a:p>
          <a:p>
            <a:pPr algn="ctr"/>
            <a:r>
              <a:rPr lang="ru-RU" sz="1500" b="1" dirty="0"/>
              <a:t>и науки РФ. Обязуюсь выполнять Устав Профсоюза, уплачивать членские </a:t>
            </a:r>
          </a:p>
          <a:p>
            <a:pPr algn="ctr"/>
            <a:r>
              <a:rPr lang="ru-RU" sz="1500" b="1" dirty="0"/>
              <a:t>профсоюзные взносы и принимать участие в деятельности организации.</a:t>
            </a:r>
          </a:p>
          <a:p>
            <a:pPr algn="ctr"/>
            <a:endParaRPr lang="ru-RU" sz="1500" b="1" dirty="0"/>
          </a:p>
          <a:p>
            <a:pPr algn="ctr"/>
            <a:endParaRPr lang="ru-RU" sz="1500" b="1" dirty="0"/>
          </a:p>
          <a:p>
            <a:pPr algn="ctr"/>
            <a:endParaRPr lang="ru-RU" sz="1500" b="1" dirty="0"/>
          </a:p>
          <a:p>
            <a:pPr algn="ctr"/>
            <a:endParaRPr lang="ru-RU" sz="1500" b="1" dirty="0"/>
          </a:p>
          <a:p>
            <a:pPr algn="ctr"/>
            <a:r>
              <a:rPr lang="ru-RU" sz="1500" b="1" dirty="0"/>
              <a:t>________________                                                    ___________________________</a:t>
            </a:r>
          </a:p>
          <a:p>
            <a:pPr algn="ctr"/>
            <a:r>
              <a:rPr lang="ru-RU" sz="1200" b="1" dirty="0"/>
              <a:t>                                    Дата                                                                                             ФИО  подпись                                                     </a:t>
            </a:r>
          </a:p>
          <a:p>
            <a:pPr algn="ctr"/>
            <a:r>
              <a:rPr lang="ru-RU" sz="1500" b="1" dirty="0"/>
              <a:t> </a:t>
            </a:r>
          </a:p>
          <a:p>
            <a:pPr algn="ctr"/>
            <a:r>
              <a:rPr lang="ru-RU" sz="1500" b="1" dirty="0"/>
              <a:t>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1524000" y="1397000"/>
          <a:ext cx="6096000" cy="4032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Группа 8"/>
          <p:cNvGrpSpPr/>
          <p:nvPr/>
        </p:nvGrpSpPr>
        <p:grpSpPr>
          <a:xfrm>
            <a:off x="5929322" y="4857760"/>
            <a:ext cx="2015132" cy="1209079"/>
            <a:chOff x="932110" y="2822185"/>
            <a:chExt cx="2015132" cy="120907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932110" y="2822185"/>
              <a:ext cx="2015132" cy="120907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932110" y="2822185"/>
              <a:ext cx="2015132" cy="1209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 dirty="0"/>
            </a:p>
          </p:txBody>
        </p:sp>
      </p:grpSp>
      <p:grpSp>
        <p:nvGrpSpPr>
          <p:cNvPr id="3" name="Группа 11"/>
          <p:cNvGrpSpPr/>
          <p:nvPr/>
        </p:nvGrpSpPr>
        <p:grpSpPr>
          <a:xfrm>
            <a:off x="857224" y="4786322"/>
            <a:ext cx="2015132" cy="1209079"/>
            <a:chOff x="932110" y="2822185"/>
            <a:chExt cx="2015132" cy="1209079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932110" y="2822185"/>
              <a:ext cx="2015132" cy="1209079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рямоугольник 13"/>
            <p:cNvSpPr/>
            <p:nvPr/>
          </p:nvSpPr>
          <p:spPr>
            <a:xfrm>
              <a:off x="932110" y="2822185"/>
              <a:ext cx="2015132" cy="1209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700" kern="1200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928662" y="214290"/>
            <a:ext cx="67866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ВОПРОСЫ КОНТРОЛИРУЕМЫЕ ПРОФСОЮЗНЫМ КОМИТЕТОМ</a:t>
            </a:r>
            <a:endParaRPr lang="ru-RU" sz="3600" dirty="0"/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1212473" y="4974275"/>
            <a:ext cx="2147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ОХРАНА</a:t>
            </a:r>
          </a:p>
          <a:p>
            <a:r>
              <a:rPr lang="ru-RU" baseline="0" dirty="0" smtClean="0"/>
              <a:t> ТРУДА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6349538" y="5233442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ДОСУГ</a:t>
            </a:r>
            <a:endParaRPr lang="ru-RU" dirty="0"/>
          </a:p>
        </p:txBody>
      </p:sp>
    </p:spTree>
  </p:cSld>
  <p:clrMapOvr>
    <a:masterClrMapping/>
  </p:clrMapOvr>
  <p:transition spd="slow">
    <p:wedg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smtClean="0">
                <a:latin typeface="Arial Black" pitchFamily="34" charset="0"/>
              </a:rPr>
              <a:t>Профсоюзный контроль за соблюдением законодательства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1800" b="1" dirty="0" smtClean="0">
                <a:latin typeface="Bookman Old Style" pitchFamily="18" charset="0"/>
              </a:rPr>
              <a:t>Реализуя свое право на осуществление контроля за соблюдением работодателем трудового законодательства и выполнением им условий коллективного договора, профсоюзный комитет проконтролировал:</a:t>
            </a:r>
          </a:p>
          <a:p>
            <a:pPr eaLnBrk="1" hangingPunct="1">
              <a:defRPr/>
            </a:pPr>
            <a:r>
              <a:rPr lang="ru-RU" sz="1800" b="1" dirty="0" smtClean="0">
                <a:latin typeface="Bookman Old Style" pitchFamily="18" charset="0"/>
              </a:rPr>
              <a:t>Выполнение раздела 3 «Оплата труда» (февраль 2011г. Профсоюзное собрание).</a:t>
            </a:r>
          </a:p>
          <a:p>
            <a:pPr eaLnBrk="1" hangingPunct="1">
              <a:defRPr/>
            </a:pPr>
            <a:r>
              <a:rPr lang="ru-RU" sz="1800" b="1" dirty="0" smtClean="0">
                <a:latin typeface="Bookman Old Style" pitchFamily="18" charset="0"/>
              </a:rPr>
              <a:t>Правильность и своевременность оформления трудовых книжек (март 2011 г. Акт работодателю)</a:t>
            </a:r>
          </a:p>
          <a:p>
            <a:pPr eaLnBrk="1" hangingPunct="1">
              <a:defRPr/>
            </a:pPr>
            <a:r>
              <a:rPr lang="ru-RU" sz="1800" b="1" dirty="0" smtClean="0">
                <a:latin typeface="Bookman Old Style" pitchFamily="18" charset="0"/>
              </a:rPr>
              <a:t>Правильность комплектования (Заседание профкома. Сентябрь 2011 г.)</a:t>
            </a:r>
          </a:p>
          <a:p>
            <a:pPr eaLnBrk="1" hangingPunct="1">
              <a:defRPr/>
            </a:pPr>
            <a:r>
              <a:rPr lang="ru-RU" sz="1800" b="1" dirty="0" smtClean="0">
                <a:latin typeface="Bookman Old Style" pitchFamily="18" charset="0"/>
              </a:rPr>
              <a:t>Правильность и своевременность оплаты больничных листов (Заседание профкома. январь2012 г.)</a:t>
            </a:r>
          </a:p>
        </p:txBody>
      </p:sp>
      <p:pic>
        <p:nvPicPr>
          <p:cNvPr id="12292" name="Picture 4" descr="C:\Documents and Settings\user\Рабочий стол\CARM0R7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5516563"/>
            <a:ext cx="8953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3"/>
          <p:cNvSpPr txBox="1"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anchor="b">
            <a:flatTx/>
          </a:bodyPr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 По согласованию с профсоюзным комитетом приняты: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1800" dirty="0" smtClean="0">
                <a:latin typeface="Bookman Old Style" pitchFamily="18" charset="0"/>
              </a:rPr>
              <a:t>График сменности.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1800" dirty="0" smtClean="0">
                <a:latin typeface="Bookman Old Style" pitchFamily="18" charset="0"/>
              </a:rPr>
              <a:t>График отпусков.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1800" dirty="0" smtClean="0">
                <a:latin typeface="Bookman Old Style" pitchFamily="18" charset="0"/>
              </a:rPr>
              <a:t>План повышения квалификации работников.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1800" dirty="0" smtClean="0">
                <a:latin typeface="Bookman Old Style" pitchFamily="18" charset="0"/>
              </a:rPr>
              <a:t>Соглашение по охране труда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1800" dirty="0" smtClean="0">
                <a:latin typeface="Bookman Old Style" pitchFamily="18" charset="0"/>
              </a:rPr>
              <a:t>Перечень профессий и должностей работников, имеющих право на обеспечение специальной одеждой, обувью и другими средствами индивидуальной защиты.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1800" dirty="0" smtClean="0">
                <a:latin typeface="Bookman Old Style" pitchFamily="18" charset="0"/>
              </a:rPr>
              <a:t>Список профессий и должностей работников, занятых на работах с вредными и (или) опасными условиями труда</a:t>
            </a:r>
          </a:p>
          <a:p>
            <a:pPr eaLnBrk="1" hangingPunct="1">
              <a:defRPr/>
            </a:pPr>
            <a:endParaRPr lang="ru-RU" sz="2000" dirty="0"/>
          </a:p>
        </p:txBody>
      </p:sp>
      <p:sp>
        <p:nvSpPr>
          <p:cNvPr id="21508" name="Прямоугольник 12"/>
          <p:cNvSpPr>
            <a:spLocks noChangeArrowheads="1"/>
          </p:cNvSpPr>
          <p:nvPr/>
        </p:nvSpPr>
        <p:spPr bwMode="auto">
          <a:xfrm>
            <a:off x="1357313" y="4929188"/>
            <a:ext cx="5500687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endParaRPr lang="ru-RU">
              <a:latin typeface="Bookman Old Style" pitchFamily="18" charset="0"/>
            </a:endParaRPr>
          </a:p>
        </p:txBody>
      </p:sp>
      <p:pic>
        <p:nvPicPr>
          <p:cNvPr id="21509" name="Picture 4" descr="C:\Documents and Settings\user\Рабочий стол\CARM0R7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8" y="5429250"/>
            <a:ext cx="1143000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Содержимое 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68617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/>
              <a:t>Правила внутреннего трудового распорядка МБОУ СОШ № 1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/>
              <a:t>Положение об оплате труда работников МБОУ СОШ №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/>
              <a:t>Положение о премировании работников МБОУ СОШ № 1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/>
              <a:t>Перечень оснований предоставления материальной помощи работникам и её размеры.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/>
              <a:t>Форма расчетного листка по заработной плате.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000" dirty="0" smtClean="0"/>
              <a:t>Положение о комиссии по распределению стимулирующих выплат.</a:t>
            </a:r>
          </a:p>
          <a:p>
            <a:pPr eaLnBrk="1" hangingPunct="1">
              <a:buFontTx/>
              <a:buNone/>
              <a:defRPr/>
            </a:pPr>
            <a:endParaRPr lang="ru-RU" dirty="0"/>
          </a:p>
        </p:txBody>
      </p:sp>
      <p:sp>
        <p:nvSpPr>
          <p:cNvPr id="25" name="Содержимое 8"/>
          <p:cNvSpPr txBox="1">
            <a:spLocks/>
          </p:cNvSpPr>
          <p:nvPr/>
        </p:nvSpPr>
        <p:spPr bwMode="auto">
          <a:xfrm>
            <a:off x="609600" y="1643063"/>
            <a:ext cx="40386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2400" ker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 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ru-RU" sz="28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effectLst/>
              </a:rPr>
              <a:t>Формы социального партнерства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2800" b="1" dirty="0" smtClean="0">
                <a:effectLst/>
              </a:rPr>
              <a:t>(ст.27 ТК РФ).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dirty="0" smtClean="0"/>
              <a:t> 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203200" y="1816100"/>
            <a:ext cx="62150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ru-RU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Коллективные переговоры по подготовке проект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а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коллективн</a:t>
            </a: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ого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договор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а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и 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заключению коллективного договора</a:t>
            </a: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Взаимные консультации по вопросу регулирования трудовых отношений, обеспечения гарантий трудовых прав  работников;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Участие работников и их представителей в управлении </a:t>
            </a:r>
            <a:r>
              <a:rPr lang="ru-RU" sz="2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школой; </a:t>
            </a:r>
            <a:endParaRPr lang="ru-RU" sz="2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Участие представителей и работодателя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</a:pPr>
            <a:r>
              <a:rPr lang="ru-RU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      в разрешении трудовых споров.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Tx/>
              <a:buChar char="•"/>
            </a:pPr>
            <a:endParaRPr lang="ru-RU" sz="20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2" descr="C:\Documents and Settings\СОШ\Мои документы\профсоюз\КОЛЛЕКТИВ\DSCN0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2428868"/>
            <a:ext cx="2286016" cy="19288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 txBox="1"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1296987"/>
          </a:xfr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anchor="b">
            <a:normAutofit fontScale="90000"/>
            <a:flatTx/>
          </a:bodyPr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Совместные комиссии, созданные на паритетной основе:</a:t>
            </a:r>
            <a:r>
              <a:rPr lang="ru-RU" sz="2800" dirty="0" smtClean="0">
                <a:latin typeface="Bookman Old Style" pitchFamily="18" charset="0"/>
              </a:rPr>
              <a:t/>
            </a:r>
            <a:br>
              <a:rPr lang="ru-RU" sz="2800" dirty="0" smtClean="0">
                <a:latin typeface="Bookman Old Style" pitchFamily="18" charset="0"/>
              </a:rPr>
            </a:b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9138"/>
            <a:ext cx="8229600" cy="3240087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u="sng" smtClean="0">
                <a:latin typeface="Bookman Old Style" pitchFamily="18" charset="0"/>
              </a:rPr>
              <a:t>Цель такого взаимодействия:</a:t>
            </a:r>
            <a:r>
              <a:rPr lang="ru-RU" sz="3200" b="1" smtClean="0">
                <a:latin typeface="Bookman Old Style" pitchFamily="18" charset="0"/>
              </a:rPr>
              <a:t>                                    </a:t>
            </a:r>
            <a:r>
              <a:rPr lang="ru-RU" sz="3200" smtClean="0">
                <a:latin typeface="Bookman Old Style" pitchFamily="18" charset="0"/>
              </a:rPr>
              <a:t>наиболее полное соблюдение  законных интересов                       сторон трудовых отношений в области охраны труда и трудовых споров</a:t>
            </a:r>
            <a:r>
              <a:rPr lang="ru-RU" sz="3200" b="1" smtClean="0">
                <a:latin typeface="Bookman Old Style" pitchFamily="18" charset="0"/>
              </a:rPr>
              <a:t>.</a:t>
            </a:r>
          </a:p>
          <a:p>
            <a:pPr eaLnBrk="1" hangingPunct="1">
              <a:defRPr/>
            </a:pPr>
            <a:endParaRPr lang="ru-RU" sz="3200" b="1" smtClean="0"/>
          </a:p>
        </p:txBody>
      </p:sp>
      <p:pic>
        <p:nvPicPr>
          <p:cNvPr id="25604" name="Picture 7" descr="j033638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4868863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 txBox="1">
            <a:spLocks noGrp="1" noChangeArrowheads="1"/>
          </p:cNvSpPr>
          <p:nvPr>
            <p:ph type="title"/>
          </p:nvPr>
        </p:nvSpPr>
        <p:spPr>
          <a:xfrm>
            <a:off x="457200" y="571500"/>
            <a:ext cx="8229600" cy="1285875"/>
          </a:xfr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anchor="b">
            <a:normAutofit fontScale="90000"/>
            <a:flatTx/>
          </a:bodyPr>
          <a:lstStyle/>
          <a:p>
            <a:pPr algn="ctr" eaLnBrk="1" hangingPunct="1">
              <a:defRPr/>
            </a:pP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Совместные комиссии, созданные на паритетной основе:</a:t>
            </a:r>
            <a:r>
              <a:rPr lang="ru-RU" sz="2800" dirty="0" smtClean="0">
                <a:latin typeface="Bookman Old Style" pitchFamily="18" charset="0"/>
              </a:rPr>
              <a:t/>
            </a:r>
            <a:br>
              <a:rPr lang="ru-RU" sz="2800" dirty="0" smtClean="0">
                <a:latin typeface="Bookman Old Style" pitchFamily="18" charset="0"/>
              </a:rPr>
            </a:br>
            <a:r>
              <a:rPr lang="ru-RU" sz="2800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body" idx="1"/>
          </p:nvPr>
        </p:nvSpPr>
        <p:spPr>
          <a:xfrm>
            <a:off x="457200" y="1928813"/>
            <a:ext cx="404018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800" dirty="0" smtClean="0">
                <a:latin typeface="Bookman Old Style" pitchFamily="18" charset="0"/>
              </a:rPr>
              <a:t>Комиссия  по расследованию несчастных случаев</a:t>
            </a:r>
          </a:p>
          <a:p>
            <a:pPr eaLnBrk="1" hangingPunct="1">
              <a:defRPr/>
            </a:pPr>
            <a:endParaRPr lang="ru-RU" sz="1600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7200" y="3143250"/>
            <a:ext cx="4040188" cy="2982913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ru-RU" sz="1600" b="1" dirty="0" smtClean="0">
                <a:latin typeface="Bookman Old Style" pitchFamily="18" charset="0"/>
              </a:rPr>
              <a:t>Комиссия не является постоянно действующей, а незамедлительно создаются руководителям школы для расследования каждого конкретного случая.</a:t>
            </a:r>
          </a:p>
          <a:p>
            <a:pPr eaLnBrk="1" hangingPunct="1">
              <a:defRPr/>
            </a:pPr>
            <a:r>
              <a:rPr lang="ru-RU" sz="1600" b="1" dirty="0" smtClean="0">
                <a:latin typeface="Bookman Old Style" pitchFamily="18" charset="0"/>
              </a:rPr>
              <a:t>В состав комиссии в соответствии со ст. 229, ч.1 ТК РФ  включен представитель  профкома - уполномоченный по охране труда</a:t>
            </a:r>
          </a:p>
          <a:p>
            <a:pPr eaLnBrk="1" hangingPunct="1">
              <a:buNone/>
              <a:defRPr/>
            </a:pPr>
            <a:r>
              <a:rPr lang="ru-RU" sz="1600" b="1" dirty="0" smtClean="0">
                <a:latin typeface="Bookman Old Style" pitchFamily="18" charset="0"/>
              </a:rPr>
              <a:t>    В.А. </a:t>
            </a:r>
            <a:r>
              <a:rPr lang="ru-RU" sz="1600" b="1" dirty="0" err="1" smtClean="0">
                <a:latin typeface="Bookman Old Style" pitchFamily="18" charset="0"/>
              </a:rPr>
              <a:t>Сергеенко</a:t>
            </a:r>
            <a:endParaRPr lang="ru-RU" sz="1600" b="1" dirty="0" smtClean="0">
              <a:latin typeface="Bookman Old Style" pitchFamily="18" charset="0"/>
            </a:endParaRPr>
          </a:p>
          <a:p>
            <a:pPr eaLnBrk="1" hangingPunct="1">
              <a:defRPr/>
            </a:pPr>
            <a:endParaRPr lang="ru-RU" b="1" dirty="0" smtClean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4645025" y="1928813"/>
            <a:ext cx="4041775" cy="10001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800" dirty="0" smtClean="0">
                <a:latin typeface="Bookman Old Style" pitchFamily="18" charset="0"/>
              </a:rPr>
              <a:t>Комиссия по трудовым спорам</a:t>
            </a:r>
          </a:p>
          <a:p>
            <a:pPr eaLnBrk="1" hangingPunct="1">
              <a:defRPr/>
            </a:pPr>
            <a:endParaRPr lang="ru-RU" sz="1600" dirty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4645025" y="3143250"/>
            <a:ext cx="4041775" cy="298291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ru-RU" sz="1600" b="1" smtClean="0">
                <a:latin typeface="Bookman Old Style" pitchFamily="18" charset="0"/>
              </a:rPr>
              <a:t>Создана на паритетной основе (т.е. из равного числа представителей работников и работодателя) в соответствии со  ст. 384 ТК РФ.</a:t>
            </a:r>
          </a:p>
          <a:p>
            <a:pPr eaLnBrk="1" hangingPunct="1">
              <a:defRPr/>
            </a:pPr>
            <a:r>
              <a:rPr lang="ru-RU" sz="1600" b="1" smtClean="0">
                <a:latin typeface="Bookman Old Style" pitchFamily="18" charset="0"/>
              </a:rPr>
              <a:t>Представители работников избраны общим собранием работников</a:t>
            </a:r>
          </a:p>
          <a:p>
            <a:pPr eaLnBrk="1" hangingPunct="1">
              <a:defRPr/>
            </a:pPr>
            <a:r>
              <a:rPr lang="ru-RU" sz="1600" b="1" smtClean="0">
                <a:latin typeface="Bookman Old Style" pitchFamily="18" charset="0"/>
              </a:rPr>
              <a:t>Порядок работы комиссии по рассмотрению и разрешению индивидуальных трудовых споров определен ст.381-397 ТК РФ </a:t>
            </a:r>
          </a:p>
          <a:p>
            <a:pPr eaLnBrk="1" hangingPunct="1">
              <a:defRPr/>
            </a:pPr>
            <a:endParaRPr lang="ru-RU" b="1" smtClean="0"/>
          </a:p>
        </p:txBody>
      </p:sp>
      <p:sp>
        <p:nvSpPr>
          <p:cNvPr id="7" name="Подзаголовок 4"/>
          <p:cNvSpPr txBox="1">
            <a:spLocks/>
          </p:cNvSpPr>
          <p:nvPr/>
        </p:nvSpPr>
        <p:spPr bwMode="auto">
          <a:xfrm>
            <a:off x="1357313" y="3429000"/>
            <a:ext cx="64008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defRPr/>
            </a:pPr>
            <a:endParaRPr lang="ru-RU" sz="1600" kern="0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42048" cy="2214554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2" descr="C:\Documents and Settings\User\Рабочий стол\Фото 1-х кл авг 11 - копия\1-а\P1030693.JPG"/>
          <p:cNvPicPr>
            <a:picLocks noChangeAspect="1" noChangeArrowheads="1"/>
          </p:cNvPicPr>
          <p:nvPr/>
        </p:nvPicPr>
        <p:blipFill>
          <a:blip r:embed="rId3" cstate="print"/>
          <a:srcRect t="27618" r="32396"/>
          <a:stretch>
            <a:fillRect/>
          </a:stretch>
        </p:blipFill>
        <p:spPr bwMode="auto">
          <a:xfrm>
            <a:off x="285720" y="142852"/>
            <a:ext cx="1785950" cy="14741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Documents and Settings\User\Рабочий стол\Фото 1-х кл авг 11 - копия\1-а\P1030667.JPG"/>
          <p:cNvPicPr>
            <a:picLocks noChangeAspect="1" noChangeArrowheads="1"/>
          </p:cNvPicPr>
          <p:nvPr/>
        </p:nvPicPr>
        <p:blipFill>
          <a:blip r:embed="rId4" cstate="print"/>
          <a:srcRect l="3193" t="36536" r="56040" b="26928"/>
          <a:stretch>
            <a:fillRect/>
          </a:stretch>
        </p:blipFill>
        <p:spPr bwMode="auto">
          <a:xfrm>
            <a:off x="2214546" y="642918"/>
            <a:ext cx="1705194" cy="1285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Documents and Settings\User\Рабочий стол\Фото 1-х кл авг 11 - копия\1-в\P10306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214290"/>
            <a:ext cx="1857388" cy="13929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F:\КОЛЛЕКТИВ\DSCN00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642918"/>
            <a:ext cx="2071702" cy="1500362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14282" y="2071678"/>
            <a:ext cx="742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АТТЕСТАЦИЯ ПЕДАГОГИЧЕСКИХ РАБОТНИКОВ</a:t>
            </a:r>
            <a:endParaRPr lang="ru-RU" sz="3600" dirty="0"/>
          </a:p>
        </p:txBody>
      </p:sp>
      <p:pic>
        <p:nvPicPr>
          <p:cNvPr id="13" name="Рисунок 12" descr="IMG_0017.JPG"/>
          <p:cNvPicPr>
            <a:picLocks noChangeAspect="1"/>
          </p:cNvPicPr>
          <p:nvPr/>
        </p:nvPicPr>
        <p:blipFill>
          <a:blip r:embed="rId7" cstate="print"/>
          <a:srcRect t="1852" b="1852"/>
          <a:stretch>
            <a:fillRect/>
          </a:stretch>
        </p:blipFill>
        <p:spPr>
          <a:xfrm>
            <a:off x="285720" y="3286124"/>
            <a:ext cx="1857388" cy="13414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Documents and Settings\СОШ\Мои документы\профсоюз\КОЛЛЕКТИВ\Парасоцкая\DSCN31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57356" y="4357694"/>
            <a:ext cx="2129032" cy="15970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Documents and Settings\СОШ\Мои документы\профсоюз\КОЛЛЕКТИВ\Парасоцкая\DSCN31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86182" y="3214686"/>
            <a:ext cx="2071702" cy="142876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C:\Documents and Settings\СОШ\Мои документы\профсоюз\КОЛЛЕКТИВ\Парасоцкая\DSCN318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43570" y="4643446"/>
            <a:ext cx="2319329" cy="17397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1142976" y="500042"/>
            <a:ext cx="7215238" cy="6000792"/>
          </a:xfrm>
          <a:prstGeom prst="flowChartPunchedTape">
            <a:avLst/>
          </a:prstGeom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На учете в профсоюзной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организации состоит 116человек: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 работающих 71 чел; 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пенсионеров 45 </a:t>
            </a:r>
            <a:endParaRPr lang="ru-RU" sz="3200" dirty="0"/>
          </a:p>
        </p:txBody>
      </p:sp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214610" y="642918"/>
            <a:ext cx="11073194" cy="5857892"/>
            <a:chOff x="-576" y="1104"/>
            <a:chExt cx="5800" cy="2791"/>
          </a:xfrm>
        </p:grpSpPr>
        <p:sp>
          <p:nvSpPr>
            <p:cNvPr id="7" name="AutoShape 3"/>
            <p:cNvSpPr>
              <a:spLocks noChangeArrowheads="1"/>
            </p:cNvSpPr>
            <p:nvPr/>
          </p:nvSpPr>
          <p:spPr bwMode="gray">
            <a:xfrm rot="5400000">
              <a:off x="-576" y="1104"/>
              <a:ext cx="2791" cy="2791"/>
            </a:xfrm>
            <a:custGeom>
              <a:avLst/>
              <a:gdLst>
                <a:gd name="T0" fmla="*/ 1396 w 21600"/>
                <a:gd name="T1" fmla="*/ 0 h 21600"/>
                <a:gd name="T2" fmla="*/ 21 w 21600"/>
                <a:gd name="T3" fmla="*/ 1375 h 21600"/>
                <a:gd name="T4" fmla="*/ 1396 w 21600"/>
                <a:gd name="T5" fmla="*/ 42 h 21600"/>
                <a:gd name="T6" fmla="*/ 2770 w 21600"/>
                <a:gd name="T7" fmla="*/ 1375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02 w 21600"/>
                <a:gd name="T13" fmla="*/ 0 h 21600"/>
                <a:gd name="T14" fmla="*/ 21198 w 21600"/>
                <a:gd name="T15" fmla="*/ 1362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0" scaled="0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AutoShape 4"/>
            <p:cNvSpPr>
              <a:spLocks noChangeArrowheads="1"/>
            </p:cNvSpPr>
            <p:nvPr/>
          </p:nvSpPr>
          <p:spPr bwMode="ltGray">
            <a:xfrm rot="5400000">
              <a:off x="-425" y="1310"/>
              <a:ext cx="2374" cy="2373"/>
            </a:xfrm>
            <a:custGeom>
              <a:avLst/>
              <a:gdLst>
                <a:gd name="T0" fmla="*/ 1187 w 21600"/>
                <a:gd name="T1" fmla="*/ 0 h 21600"/>
                <a:gd name="T2" fmla="*/ 553 w 21600"/>
                <a:gd name="T3" fmla="*/ 1193 h 21600"/>
                <a:gd name="T4" fmla="*/ 1187 w 21600"/>
                <a:gd name="T5" fmla="*/ 1105 h 21600"/>
                <a:gd name="T6" fmla="*/ 1821 w 21600"/>
                <a:gd name="T7" fmla="*/ 119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8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056" y="10807"/>
                  </a:moveTo>
                  <a:cubicBezTo>
                    <a:pt x="10056" y="10805"/>
                    <a:pt x="10056" y="10802"/>
                    <a:pt x="10056" y="10800"/>
                  </a:cubicBezTo>
                  <a:cubicBezTo>
                    <a:pt x="10056" y="10389"/>
                    <a:pt x="10389" y="10056"/>
                    <a:pt x="10800" y="10056"/>
                  </a:cubicBezTo>
                  <a:cubicBezTo>
                    <a:pt x="11210" y="10056"/>
                    <a:pt x="11544" y="10389"/>
                    <a:pt x="11544" y="10800"/>
                  </a:cubicBezTo>
                  <a:cubicBezTo>
                    <a:pt x="11544" y="10802"/>
                    <a:pt x="11543" y="10805"/>
                    <a:pt x="11543" y="10807"/>
                  </a:cubicBezTo>
                  <a:lnTo>
                    <a:pt x="21599" y="10916"/>
                  </a:lnTo>
                  <a:cubicBezTo>
                    <a:pt x="21599" y="10877"/>
                    <a:pt x="21600" y="1083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38"/>
                    <a:pt x="0" y="10877"/>
                    <a:pt x="0" y="1091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0" scaled="0"/>
              <a:tileRect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731" y="1636"/>
              <a:ext cx="3493" cy="711"/>
              <a:chOff x="1731" y="1636"/>
              <a:chExt cx="3493" cy="711"/>
            </a:xfrm>
          </p:grpSpPr>
          <p:sp>
            <p:nvSpPr>
              <p:cNvPr id="28" name="AutoShape 7"/>
              <p:cNvSpPr>
                <a:spLocks noChangeArrowheads="1"/>
              </p:cNvSpPr>
              <p:nvPr/>
            </p:nvSpPr>
            <p:spPr bwMode="gray">
              <a:xfrm>
                <a:off x="1931" y="1636"/>
                <a:ext cx="3167" cy="711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1">
                      <a:alpha val="50000"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4" name="Group 8"/>
              <p:cNvGrpSpPr>
                <a:grpSpLocks/>
              </p:cNvGrpSpPr>
              <p:nvPr/>
            </p:nvGrpSpPr>
            <p:grpSpPr bwMode="auto">
              <a:xfrm>
                <a:off x="1731" y="1847"/>
                <a:ext cx="256" cy="256"/>
                <a:chOff x="1634" y="2167"/>
                <a:chExt cx="425" cy="427"/>
              </a:xfrm>
            </p:grpSpPr>
            <p:sp>
              <p:nvSpPr>
                <p:cNvPr id="33" name="Oval 10"/>
                <p:cNvSpPr>
                  <a:spLocks noChangeArrowheads="1"/>
                </p:cNvSpPr>
                <p:nvPr/>
              </p:nvSpPr>
              <p:spPr bwMode="gray">
                <a:xfrm>
                  <a:off x="1634" y="2167"/>
                  <a:ext cx="425" cy="42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0E470"/>
                    </a:gs>
                    <a:gs pos="100000">
                      <a:srgbClr val="098340"/>
                    </a:gs>
                  </a:gsLst>
                  <a:path path="rect">
                    <a:fillToRect l="100000" t="100000"/>
                  </a:path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" name="Oval 11"/>
                <p:cNvSpPr>
                  <a:spLocks noChangeArrowheads="1"/>
                </p:cNvSpPr>
                <p:nvPr/>
              </p:nvSpPr>
              <p:spPr bwMode="gray">
                <a:xfrm>
                  <a:off x="1642" y="2182"/>
                  <a:ext cx="406" cy="4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>
                        <a:alpha val="85001"/>
                      </a:srgbClr>
                    </a:gs>
                    <a:gs pos="100000">
                      <a:srgbClr val="A2A200"/>
                    </a:gs>
                  </a:gsLst>
                  <a:lin ang="2700000" scaled="1"/>
                </a:gra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31" name="Text Box 15"/>
              <p:cNvSpPr txBox="1">
                <a:spLocks noChangeArrowheads="1"/>
              </p:cNvSpPr>
              <p:nvPr/>
            </p:nvSpPr>
            <p:spPr bwMode="auto">
              <a:xfrm>
                <a:off x="2006" y="1819"/>
                <a:ext cx="3218" cy="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ru-RU" sz="3200" b="1" i="1" dirty="0" smtClean="0"/>
                  <a:t>Какой должна быть информационная   работа ?</a:t>
                </a:r>
                <a:endParaRPr lang="ru-RU" sz="3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1706" y="2619"/>
              <a:ext cx="3518" cy="746"/>
              <a:chOff x="1706" y="2619"/>
              <a:chExt cx="3518" cy="746"/>
            </a:xfrm>
          </p:grpSpPr>
          <p:sp>
            <p:nvSpPr>
              <p:cNvPr id="12" name="AutoShape 47"/>
              <p:cNvSpPr>
                <a:spLocks noChangeArrowheads="1"/>
              </p:cNvSpPr>
              <p:nvPr/>
            </p:nvSpPr>
            <p:spPr bwMode="gray">
              <a:xfrm>
                <a:off x="1902" y="2619"/>
                <a:ext cx="3322" cy="746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1">
                      <a:alpha val="50000"/>
                    </a:schemeClr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" name="Oval 51"/>
              <p:cNvSpPr>
                <a:spLocks noChangeArrowheads="1"/>
              </p:cNvSpPr>
              <p:nvPr/>
            </p:nvSpPr>
            <p:spPr bwMode="gray">
              <a:xfrm>
                <a:off x="1706" y="2843"/>
                <a:ext cx="244" cy="244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A2A200"/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Text Box 54"/>
              <p:cNvSpPr txBox="1">
                <a:spLocks noChangeArrowheads="1"/>
              </p:cNvSpPr>
              <p:nvPr/>
            </p:nvSpPr>
            <p:spPr bwMode="auto">
              <a:xfrm>
                <a:off x="1722" y="2851"/>
                <a:ext cx="109" cy="27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ru-RU" sz="2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xt Box 55"/>
              <p:cNvSpPr txBox="1">
                <a:spLocks noChangeArrowheads="1"/>
              </p:cNvSpPr>
              <p:nvPr/>
            </p:nvSpPr>
            <p:spPr bwMode="auto">
              <a:xfrm>
                <a:off x="2016" y="2681"/>
                <a:ext cx="3040" cy="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3200" b="1" i="1" dirty="0" smtClean="0"/>
                  <a:t>На каких принципах она строиться?</a:t>
                </a:r>
                <a:endParaRPr lang="ru-RU" sz="3200" b="1" i="1" dirty="0">
                  <a:latin typeface="Arial" pitchFamily="34" charset="0"/>
                </a:endParaRPr>
              </a:p>
            </p:txBody>
          </p:sp>
        </p:grpSp>
      </p:grpSp>
      <p:sp>
        <p:nvSpPr>
          <p:cNvPr id="40" name="Text Box 34"/>
          <p:cNvSpPr txBox="1">
            <a:spLocks noChangeArrowheads="1"/>
          </p:cNvSpPr>
          <p:nvPr/>
        </p:nvSpPr>
        <p:spPr bwMode="auto">
          <a:xfrm>
            <a:off x="0" y="2407689"/>
            <a:ext cx="2357422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3000" b="1" dirty="0">
                <a:latin typeface="Calibri" pitchFamily="34" charset="0"/>
              </a:rPr>
              <a:t>?</a:t>
            </a:r>
            <a:endParaRPr lang="en-US" sz="13000" dirty="0">
              <a:latin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0100" y="285729"/>
            <a:ext cx="77867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работа в первичной профсоюзной организации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invGray">
          <a:xfrm>
            <a:off x="214313" y="1"/>
            <a:ext cx="7858125" cy="6858000"/>
          </a:xfrm>
          <a:prstGeom prst="rightArrow">
            <a:avLst>
              <a:gd name="adj1" fmla="val 89037"/>
              <a:gd name="adj2" fmla="val 29811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 rot="5400000">
            <a:off x="5822173" y="2893210"/>
            <a:ext cx="4214825" cy="1428760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ПРИНЦИПЫ РАБОТЫ</a:t>
            </a:r>
            <a:endParaRPr lang="en-US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blackWhite">
          <a:xfrm>
            <a:off x="571472" y="642918"/>
            <a:ext cx="5753100" cy="738187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ГЛАСНОСТЬ и ОТКРЫТОСТЬ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blackWhite">
          <a:xfrm>
            <a:off x="571472" y="1571612"/>
            <a:ext cx="5753100" cy="633412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/>
            <a:r>
              <a:rPr lang="ru-RU" sz="2000" b="1" i="1" dirty="0" smtClean="0">
                <a:solidFill>
                  <a:schemeClr val="bg1"/>
                </a:solidFill>
              </a:rPr>
              <a:t>ОБЪЕКТИВНОСТЬ и  ПОЛНОТА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blackWhite">
          <a:xfrm>
            <a:off x="571472" y="2357430"/>
            <a:ext cx="5715000" cy="928694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ДОСТУПНОСТЬ, АКТУАЛЬНОСТЬ </a:t>
            </a:r>
          </a:p>
          <a:p>
            <a:pPr algn="ctr" eaLnBrk="0" hangingPunct="0"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и ОПЕРАТИВНОСТЬ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blackWhite">
          <a:xfrm>
            <a:off x="571500" y="5715016"/>
            <a:ext cx="5715000" cy="642937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ru-RU" sz="2000" b="1" i="1" dirty="0" smtClean="0"/>
              <a:t>УЗКАЯ НАПРАВЛЕННОСТЬ</a:t>
            </a:r>
            <a:endParaRPr lang="en-US" sz="2000" b="1" i="1" dirty="0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blackWhite">
          <a:xfrm>
            <a:off x="571500" y="4143380"/>
            <a:ext cx="5715000" cy="633412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/>
            <a:r>
              <a:rPr lang="ru-RU" sz="2000" b="1" i="1" dirty="0" smtClean="0"/>
              <a:t>ЛАКОНИЧНОСТЬ и РАЗНООБРАЗИЕ</a:t>
            </a:r>
            <a:endParaRPr lang="en-US" sz="2000" b="1" i="1" dirty="0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blackWhite">
          <a:xfrm>
            <a:off x="571500" y="4929198"/>
            <a:ext cx="5715000" cy="642937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ru-RU" sz="2000" b="1" i="1" dirty="0" smtClean="0"/>
              <a:t>РИТМИЧНОСТЬ и РЕГУЛЯРНОСТЬ</a:t>
            </a:r>
            <a:endParaRPr lang="en-US" sz="2000" b="1" i="1" dirty="0"/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blackWhite">
          <a:xfrm>
            <a:off x="571472" y="3429000"/>
            <a:ext cx="5715000" cy="571504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ru-RU" sz="2000" b="1" i="1" dirty="0" smtClean="0">
                <a:solidFill>
                  <a:schemeClr val="bg1"/>
                </a:solidFill>
              </a:rPr>
              <a:t>ЧЁТКОСТЬ и СТРУКТУРИРОВАННОСТЬ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3042" y="571480"/>
            <a:ext cx="6623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НАГЛЯДНАЯ АГИТАЦИЯ ПРОФСОЮЗА</a:t>
            </a:r>
            <a:endParaRPr lang="ru-RU" sz="3200" dirty="0"/>
          </a:p>
        </p:txBody>
      </p:sp>
      <p:pic>
        <p:nvPicPr>
          <p:cNvPr id="2050" name="Picture 2" descr="F:\DCIM\104_PANA\P1040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357694"/>
            <a:ext cx="2479617" cy="1859713"/>
          </a:xfrm>
          <a:prstGeom prst="rect">
            <a:avLst/>
          </a:prstGeom>
          <a:noFill/>
        </p:spPr>
      </p:pic>
      <p:pic>
        <p:nvPicPr>
          <p:cNvPr id="2051" name="Picture 3" descr="F:\DCIM\104_PANA\P1040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214422"/>
            <a:ext cx="2714644" cy="25336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500694" y="3786190"/>
            <a:ext cx="2714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Экономический вестник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71934" y="6215082"/>
            <a:ext cx="4301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Уголок уполномоченного по охране труда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071546"/>
            <a:ext cx="2500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Профсоюзный уголок</a:t>
            </a:r>
            <a:endParaRPr lang="ru-RU" dirty="0"/>
          </a:p>
        </p:txBody>
      </p:sp>
      <p:pic>
        <p:nvPicPr>
          <p:cNvPr id="1026" name="Picture 2" descr="F:\DCIM\104_PANA\P1040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714489"/>
            <a:ext cx="4000527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914400" y="476250"/>
            <a:ext cx="8229600" cy="865188"/>
          </a:xfr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anchor="b">
            <a:normAutofit fontScale="90000"/>
            <a:flatTx/>
          </a:bodyPr>
          <a:lstStyle/>
          <a:p>
            <a:pPr eaLnBrk="1" hangingPunct="1">
              <a:defRPr/>
            </a:pPr>
            <a:r>
              <a:rPr lang="ru-RU" sz="2800" smtClean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ru-RU" sz="280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2800" smtClean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ru-RU" sz="280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3600" smtClean="0">
                <a:solidFill>
                  <a:srgbClr val="FFC000"/>
                </a:solidFill>
                <a:latin typeface="Arial Black" pitchFamily="34" charset="0"/>
              </a:rPr>
              <a:t>Результаты взаимодействия</a:t>
            </a:r>
          </a:p>
        </p:txBody>
      </p:sp>
      <p:sp>
        <p:nvSpPr>
          <p:cNvPr id="31747" name="Rectangle 7"/>
          <p:cNvSpPr>
            <a:spLocks noChangeArrowheads="1"/>
          </p:cNvSpPr>
          <p:nvPr/>
        </p:nvSpPr>
        <p:spPr bwMode="auto">
          <a:xfrm>
            <a:off x="1835150" y="1484313"/>
            <a:ext cx="6121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chemeClr val="tx2"/>
                </a:solidFill>
              </a:rPr>
              <a:t>Кадровый потенциал</a:t>
            </a:r>
          </a:p>
        </p:txBody>
      </p:sp>
      <p:sp>
        <p:nvSpPr>
          <p:cNvPr id="31748" name="Rectangle 8"/>
          <p:cNvSpPr>
            <a:spLocks noChangeArrowheads="1"/>
          </p:cNvSpPr>
          <p:nvPr/>
        </p:nvSpPr>
        <p:spPr bwMode="auto">
          <a:xfrm>
            <a:off x="468313" y="2284413"/>
            <a:ext cx="75596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/>
              <a:t>Педагогический состав: </a:t>
            </a:r>
            <a:r>
              <a:rPr lang="ru-RU" sz="2400" b="1" dirty="0" smtClean="0"/>
              <a:t>39 </a:t>
            </a:r>
            <a:r>
              <a:rPr lang="ru-RU" sz="2400" b="1" dirty="0"/>
              <a:t>человек.</a:t>
            </a:r>
          </a:p>
          <a:p>
            <a:endParaRPr lang="ru-RU" sz="2400" b="1" dirty="0"/>
          </a:p>
          <a:p>
            <a:r>
              <a:rPr lang="ru-RU" b="1" dirty="0"/>
              <a:t>Из них:</a:t>
            </a:r>
          </a:p>
          <a:p>
            <a:pPr>
              <a:buFontTx/>
              <a:buChar char="•"/>
            </a:pPr>
            <a:r>
              <a:rPr lang="ru-RU" b="1" dirty="0"/>
              <a:t>  высшая квалификационная категория- </a:t>
            </a:r>
            <a:r>
              <a:rPr lang="ru-RU" b="1" dirty="0" smtClean="0"/>
              <a:t>26человека</a:t>
            </a:r>
            <a:endParaRPr lang="ru-RU" b="1" dirty="0"/>
          </a:p>
          <a:p>
            <a:pPr>
              <a:buFontTx/>
              <a:buChar char="•"/>
            </a:pPr>
            <a:r>
              <a:rPr lang="ru-RU" b="1" dirty="0"/>
              <a:t>  первая квалификационная </a:t>
            </a:r>
            <a:r>
              <a:rPr lang="ru-RU" b="1" dirty="0" smtClean="0"/>
              <a:t>категория-8человек</a:t>
            </a:r>
            <a:endParaRPr lang="ru-RU" b="1" dirty="0"/>
          </a:p>
          <a:p>
            <a:pPr>
              <a:buFontTx/>
              <a:buChar char="•"/>
            </a:pPr>
            <a:r>
              <a:rPr lang="ru-RU" b="1" dirty="0"/>
              <a:t>  </a:t>
            </a:r>
            <a:r>
              <a:rPr lang="ru-RU" b="1" dirty="0" smtClean="0"/>
              <a:t>соответствие -4 </a:t>
            </a:r>
            <a:r>
              <a:rPr lang="ru-RU" b="1" dirty="0"/>
              <a:t>человек</a:t>
            </a:r>
          </a:p>
        </p:txBody>
      </p:sp>
      <p:pic>
        <p:nvPicPr>
          <p:cNvPr id="31750" name="Picture 11" descr="шшшшшшшшшшшшшшшшшш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268187">
            <a:off x="858275" y="4542114"/>
            <a:ext cx="2976562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2" descr="пелик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3" y="2214554"/>
            <a:ext cx="2571768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229600" cy="865188"/>
          </a:xfr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anchor="b">
            <a:normAutofit fontScale="90000"/>
            <a:flatTx/>
          </a:bodyPr>
          <a:lstStyle/>
          <a:p>
            <a:pPr eaLnBrk="1" hangingPunct="1">
              <a:defRPr/>
            </a:pPr>
            <a:r>
              <a:rPr lang="ru-RU" sz="2800" smtClean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ru-RU" sz="280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2800" smtClean="0"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ru-RU" sz="280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sz="3600" smtClean="0">
                <a:solidFill>
                  <a:srgbClr val="FFC000"/>
                </a:solidFill>
                <a:latin typeface="Arial Black" pitchFamily="34" charset="0"/>
              </a:rPr>
              <a:t>Результаты взаимодействия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1042988" y="1484313"/>
            <a:ext cx="69135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>
                <a:effectLst>
                  <a:outerShdw blurRad="38100" dist="38100" dir="2700000" algn="tl">
                    <a:srgbClr val="000000"/>
                  </a:outerShdw>
                </a:effectLst>
              </a:rPr>
              <a:t>Созданы  условия труда для творческого труда учителя.</a:t>
            </a:r>
          </a:p>
        </p:txBody>
      </p:sp>
      <p:sp>
        <p:nvSpPr>
          <p:cNvPr id="30724" name="Rectangle 7"/>
          <p:cNvSpPr>
            <a:spLocks noChangeArrowheads="1"/>
          </p:cNvSpPr>
          <p:nvPr/>
        </p:nvSpPr>
        <p:spPr bwMode="auto">
          <a:xfrm>
            <a:off x="468313" y="2133600"/>
            <a:ext cx="3527425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b="1" dirty="0"/>
              <a:t>  оборудовано </a:t>
            </a:r>
            <a:r>
              <a:rPr lang="ru-RU" b="1" dirty="0" smtClean="0"/>
              <a:t>27 </a:t>
            </a:r>
            <a:r>
              <a:rPr lang="ru-RU" b="1" dirty="0"/>
              <a:t>компьютерных мест;</a:t>
            </a:r>
          </a:p>
          <a:p>
            <a:pPr>
              <a:buFontTx/>
              <a:buChar char="•"/>
            </a:pPr>
            <a:r>
              <a:rPr lang="ru-RU" b="1" dirty="0"/>
              <a:t>  создана локальная сеть;</a:t>
            </a:r>
          </a:p>
          <a:p>
            <a:pPr>
              <a:buFontTx/>
              <a:buChar char="•"/>
            </a:pPr>
            <a:r>
              <a:rPr lang="ru-RU" b="1" dirty="0"/>
              <a:t>  организован свободный доступ к интернет сети;</a:t>
            </a:r>
          </a:p>
          <a:p>
            <a:pPr>
              <a:buFontTx/>
              <a:buChar char="•"/>
            </a:pPr>
            <a:r>
              <a:rPr lang="ru-RU" b="1" dirty="0"/>
              <a:t>  открыта </a:t>
            </a:r>
            <a:r>
              <a:rPr lang="ru-RU" b="1" dirty="0" err="1"/>
              <a:t>медиотека</a:t>
            </a:r>
            <a:r>
              <a:rPr lang="ru-RU" b="1" dirty="0"/>
              <a:t>;</a:t>
            </a:r>
          </a:p>
          <a:p>
            <a:pPr>
              <a:buFontTx/>
              <a:buChar char="•"/>
            </a:pPr>
            <a:r>
              <a:rPr lang="ru-RU" b="1" dirty="0"/>
              <a:t>  оснащены лабораторным  оборудованием кабинеты профильных дисциплин. </a:t>
            </a:r>
          </a:p>
          <a:p>
            <a:endParaRPr lang="ru-RU" b="1" dirty="0"/>
          </a:p>
          <a:p>
            <a:pPr>
              <a:spcBef>
                <a:spcPct val="50000"/>
              </a:spcBef>
              <a:buClr>
                <a:schemeClr val="hlink"/>
              </a:buClr>
              <a:buFontTx/>
              <a:buChar char="•"/>
            </a:pPr>
            <a:endParaRPr lang="ru-RU" sz="3200" b="1" dirty="0">
              <a:latin typeface="Arial" charset="0"/>
            </a:endParaRPr>
          </a:p>
        </p:txBody>
      </p:sp>
      <p:pic>
        <p:nvPicPr>
          <p:cNvPr id="30725" name="Picture 16" descr="Изображение 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2500306"/>
            <a:ext cx="2374900" cy="1782763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" name="Picture 17" descr="IMG_1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2060575"/>
            <a:ext cx="2447925" cy="18367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27" name="Picture 18" descr="IMG_11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4508500"/>
            <a:ext cx="2808288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" descr="DSCN1793.JPG"/>
          <p:cNvPicPr>
            <a:picLocks noGrp="1" noChangeAspect="1"/>
          </p:cNvPicPr>
          <p:nvPr isPhoto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857760"/>
            <a:ext cx="2000264" cy="162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Documents and Settings\СОШ\Мои документы\профсоюз\все фото\КОЛЛЕКТИВ\Парасоцкая\DSCN3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2143140" cy="160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7" descr="C:\Documents and Settings\СОШ\Мои документы\профсоюз\все фото\Парасоцкая\DSCN3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2176453" cy="1632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7" descr="C:\Documents and Settings\СОШ\Мои документы\профсоюз\все фото\КОЛЛЕКТИВ\ж\DSCN2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643446"/>
            <a:ext cx="2319504" cy="1739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C:\Documents and Settings\СОШ\Мои документы\профсоюз\все фото\КОЛЛЕКТИВ\Единый МД 10.04.09\DSCN69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857760"/>
            <a:ext cx="2286016" cy="1714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Documents and Settings\СОШ\Мои документы\профсоюз\все фото\КОЛЛЕКТИВ\Единый МД 10.04.09\DSCN69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714620"/>
            <a:ext cx="2224268" cy="1668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Documents and Settings\СОШ\Мои документы\профсоюз\все фото\КОЛЛЕКТИВ\Единый МД 10.04.09\DSCN69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4429132"/>
            <a:ext cx="2247891" cy="1686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Documents and Settings\СОШ\Мои документы\профсоюз\все фото\КОЛЛЕКТИВ\Единый МД 10.04.09\DSCN69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3071810"/>
            <a:ext cx="2214578" cy="1661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C:\Documents and Settings\СОШ\Мои документы\профсоюз\все фото\Парасоцкая\Изображение 0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2857487" y="714358"/>
            <a:ext cx="1928827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 descr="C:\Documents and Settings\СОШ\Мои документы\профсоюз\все фото\Парасоцкая\DSCN326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2357430"/>
            <a:ext cx="2129032" cy="1597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C:\Documents and Settings\СОШ\Мои документы\профсоюз\все фото\Парасоцкая\DSCN328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6" y="1428736"/>
            <a:ext cx="1999958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431800" y="188913"/>
            <a:ext cx="8326438" cy="58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/>
              </a:rPr>
              <a:t>Организаторская работа по проведению профсоюзных собраний, </a:t>
            </a:r>
          </a:p>
          <a:p>
            <a:pPr algn="ctr"/>
            <a:r>
              <a:rPr lang="ru-RU" sz="20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/>
              </a:rPr>
              <a:t>заседаний профсоюзного комитета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871663" y="863600"/>
            <a:ext cx="5400675" cy="8096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5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ПРОФСОЮЗНОЕ СОБРАНИЕ –</a:t>
            </a:r>
          </a:p>
          <a:p>
            <a:pPr algn="ctr"/>
            <a:r>
              <a:rPr lang="ru-RU" sz="15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высший орган первичной профсоюзной организации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85763" y="2079625"/>
            <a:ext cx="3195637" cy="763588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500" b="1"/>
              <a:t>Универсальная форма</a:t>
            </a:r>
          </a:p>
          <a:p>
            <a:pPr algn="ctr"/>
            <a:r>
              <a:rPr lang="ru-RU" sz="1500" b="1"/>
              <a:t>организаторской работы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472113" y="2079625"/>
            <a:ext cx="3195637" cy="989013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500" b="1"/>
              <a:t>Проводится в соответствии</a:t>
            </a:r>
          </a:p>
          <a:p>
            <a:pPr algn="ctr"/>
            <a:r>
              <a:rPr lang="ru-RU" sz="1500" b="1"/>
              <a:t>с Положением о</a:t>
            </a:r>
          </a:p>
          <a:p>
            <a:pPr algn="ctr"/>
            <a:r>
              <a:rPr lang="ru-RU" sz="1500" b="1"/>
              <a:t>первичной профсоюзной </a:t>
            </a:r>
          </a:p>
          <a:p>
            <a:pPr algn="ctr"/>
            <a:r>
              <a:rPr lang="ru-RU" sz="1500" b="1"/>
              <a:t>организации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341313" y="3429000"/>
            <a:ext cx="8370887" cy="855663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500" b="1"/>
              <a:t>Реализуются все нормы профсоюзной демократии – коллегиальность,</a:t>
            </a:r>
          </a:p>
          <a:p>
            <a:pPr algn="ctr"/>
            <a:r>
              <a:rPr lang="ru-RU" sz="1500" b="1"/>
              <a:t>Выборность, гласность, регулярная отчетность и т.д.</a:t>
            </a:r>
          </a:p>
          <a:p>
            <a:pPr algn="ctr"/>
            <a:r>
              <a:rPr lang="ru-RU" sz="1500" b="1"/>
              <a:t>Нормы Устава Профсоюза</a:t>
            </a:r>
          </a:p>
        </p:txBody>
      </p:sp>
      <p:sp>
        <p:nvSpPr>
          <p:cNvPr id="39943" name="AutoShape 7"/>
          <p:cNvSpPr>
            <a:spLocks noChangeArrowheads="1"/>
          </p:cNvSpPr>
          <p:nvPr/>
        </p:nvSpPr>
        <p:spPr bwMode="auto">
          <a:xfrm>
            <a:off x="1692275" y="2843213"/>
            <a:ext cx="493713" cy="585787"/>
          </a:xfrm>
          <a:prstGeom prst="upArrow">
            <a:avLst>
              <a:gd name="adj1" fmla="val 50000"/>
              <a:gd name="adj2" fmla="val 29662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2592388" y="1673225"/>
            <a:ext cx="449262" cy="406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945" name="AutoShape 9"/>
          <p:cNvSpPr>
            <a:spLocks noChangeArrowheads="1"/>
          </p:cNvSpPr>
          <p:nvPr/>
        </p:nvSpPr>
        <p:spPr bwMode="auto">
          <a:xfrm>
            <a:off x="6507163" y="1673225"/>
            <a:ext cx="404812" cy="406400"/>
          </a:xfrm>
          <a:prstGeom prst="downArrow">
            <a:avLst>
              <a:gd name="adj1" fmla="val 50000"/>
              <a:gd name="adj2" fmla="val 25098"/>
            </a:avLst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086100" y="4329113"/>
            <a:ext cx="2225675" cy="320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500" b="1" u="sng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 Е О Б Х О Д И М О  !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385763" y="4778375"/>
            <a:ext cx="7848600" cy="1692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500" b="1" i="1"/>
              <a:t>1. Серьезно и тщательно готовиться к проведению профсоюзного собрания</a:t>
            </a:r>
          </a:p>
          <a:p>
            <a:r>
              <a:rPr lang="ru-RU" sz="1500" b="1" i="1"/>
              <a:t>2. Заранее продумать повестку дня</a:t>
            </a:r>
          </a:p>
          <a:p>
            <a:r>
              <a:rPr lang="ru-RU" sz="1500" b="1" i="1"/>
              <a:t>3. Определить докладчика и выступающих</a:t>
            </a:r>
          </a:p>
          <a:p>
            <a:r>
              <a:rPr lang="ru-RU" sz="1500" b="1" i="1"/>
              <a:t>4. Распределить ответственных за подготовку тех или иных вопросов.</a:t>
            </a:r>
          </a:p>
          <a:p>
            <a:r>
              <a:rPr lang="ru-RU" sz="1500" b="1" i="1"/>
              <a:t>5. Подготовить проект постановления</a:t>
            </a:r>
          </a:p>
          <a:p>
            <a:r>
              <a:rPr lang="ru-RU" sz="1500" b="1" i="1"/>
              <a:t>6. Обеспечить кворум ( явку ) на собрании</a:t>
            </a:r>
          </a:p>
          <a:p>
            <a:r>
              <a:rPr lang="ru-RU" sz="1500" b="1" i="1"/>
              <a:t>7. Определить список приглашенных, заранее оповестить их.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115328" cy="1357322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dirty="0" smtClean="0"/>
              <a:t>Нетрадиционная форма профсоюзного собрания</a:t>
            </a:r>
            <a:endParaRPr lang="ru-RU" sz="4800" b="1" dirty="0"/>
          </a:p>
        </p:txBody>
      </p:sp>
      <p:pic>
        <p:nvPicPr>
          <p:cNvPr id="19459" name="Picture 2" descr="C:\Documents and Settings\СОШ\Мои документы\профсоюз\КОЛЛЕКТИВ\Единый МД 10.04.09\DSCN69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1857364"/>
            <a:ext cx="2571768" cy="1928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Documents and Settings\СОШ\Мои документы\профсоюз\КОЛЛЕКТИВ\DSCN0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928802"/>
            <a:ext cx="2286016" cy="203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Documents and Settings\СОШ\Мои документы\профсоюз\КОЛЛЕКТИВ\DSCN0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2910" y="4572008"/>
            <a:ext cx="2497745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Documents and Settings\СОШ\Мои документы\профсоюз\все фото\КОЛЛЕКТИВ\Парасоцкая\DSCN31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500570"/>
            <a:ext cx="2462206" cy="1900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Documents and Settings\СОШ\Мои документы\DCIM\103_PANA\P10308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786058"/>
            <a:ext cx="2643334" cy="1982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G_16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736"/>
            <a:ext cx="2928958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57224" y="428604"/>
            <a:ext cx="7572428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Заседание профсоюзного комитета</a:t>
            </a:r>
            <a:endParaRPr lang="ru-RU" sz="2800" dirty="0"/>
          </a:p>
        </p:txBody>
      </p:sp>
      <p:pic>
        <p:nvPicPr>
          <p:cNvPr id="9218" name="Picture 2" descr="C:\Documents and Settings\СОШ\Мои документы\профсоюз\все фото\фото\P4300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929066"/>
            <a:ext cx="3295570" cy="2471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2" descr="C:\Documents and Settings\СОШ\Мои документы\Мои рисунки\рис. 036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643050"/>
            <a:ext cx="2809875" cy="19248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СОШ\Мои документы\Мои рисунки\Коллекция картинок (Microsoft)\j0290671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57166"/>
            <a:ext cx="2039937" cy="2444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4099" name="Picture 3" descr="C:\Documents and Settings\СОШ\Мои документы\Мои рисунки\Коллекция картинок (Microsoft)\j0295145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143380"/>
            <a:ext cx="1295400" cy="179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4100" name="Picture 4" descr="C:\Documents and Settings\СОШ\Мои документы\Мои рисунки\Коллекция картинок (Microsoft)\j04088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57166"/>
            <a:ext cx="1876404" cy="2233594"/>
          </a:xfrm>
          <a:prstGeom prst="rect">
            <a:avLst/>
          </a:prstGeom>
          <a:noFill/>
        </p:spPr>
      </p:pic>
      <p:pic>
        <p:nvPicPr>
          <p:cNvPr id="4101" name="Picture 5" descr="C:\Documents and Settings\СОШ\Мои документы\Мои рисунки\Коллекция картинок (Microsoft)\j0411061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4214818"/>
            <a:ext cx="1666877" cy="20771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786050" y="1643050"/>
            <a:ext cx="47149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/>
              <a:t>КАК ЖИВЕШЬ </a:t>
            </a:r>
          </a:p>
          <a:p>
            <a:pPr algn="ctr"/>
            <a:r>
              <a:rPr lang="ru-RU" sz="6600" dirty="0" smtClean="0"/>
              <a:t>ПЕРВИЧКА?</a:t>
            </a:r>
            <a:endParaRPr lang="ru-RU" sz="6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Ribbon3"/>
          <p:cNvSpPr txBox="1">
            <a:spLocks noEditPoints="1" noChangeArrowheads="1"/>
          </p:cNvSpPr>
          <p:nvPr/>
        </p:nvSpPr>
        <p:spPr bwMode="auto">
          <a:xfrm>
            <a:off x="457200" y="642918"/>
            <a:ext cx="7400948" cy="6000792"/>
          </a:xfrm>
          <a:custGeom>
            <a:avLst/>
            <a:gdLst>
              <a:gd name="G0" fmla="+- 0 0 0"/>
              <a:gd name="T0" fmla="*/ 90 256 1"/>
              <a:gd name="T1" fmla="*/ 0 256 1"/>
              <a:gd name="G1" fmla="+- 7049447 T0 T1"/>
              <a:gd name="T2" fmla="*/ 180 256 1"/>
              <a:gd name="T3" fmla="*/ 0 256 1"/>
              <a:gd name="G2" fmla="+- 7049447 T2 T3"/>
              <a:gd name="G3" fmla="?: G1 7049447 G2"/>
              <a:gd name="T4" fmla="*/ 0 256 1"/>
              <a:gd name="T5" fmla="*/ 90 256 1"/>
              <a:gd name="G4" fmla="+- G3 T4 T5"/>
              <a:gd name="T6" fmla="*/ 0 256 1"/>
              <a:gd name="T7" fmla="*/ 180 256 1"/>
              <a:gd name="G5" fmla="+- G3 T6 T7"/>
              <a:gd name="G6" fmla="?: G4 G5 G3"/>
              <a:gd name="G7" fmla="+- 7049447 0 0"/>
              <a:gd name="G8" fmla="*/ G6 2 1"/>
              <a:gd name="G9" fmla="+- 0 0 G8"/>
              <a:gd name="T8" fmla="*/ 180 256 1"/>
              <a:gd name="T9" fmla="*/ 0 256 1"/>
              <a:gd name="G10" fmla="+- G9 T8 T9"/>
              <a:gd name="G11" fmla="*/ G10 1 12"/>
              <a:gd name="G12" fmla="+- 7049447 G11 0"/>
              <a:gd name="G13" fmla="+- G12 G11 0"/>
              <a:gd name="G14" fmla="+- G13 G11 0"/>
              <a:gd name="G15" fmla="+- 3482 0 0"/>
              <a:gd name="G16" fmla="+- 10800 0 G15"/>
              <a:gd name="G17" fmla="*/ G16 1 8"/>
              <a:gd name="G18" fmla="*/ G16 7 16"/>
              <a:gd name="G19" fmla="+- G15 G17 0"/>
              <a:gd name="G20" fmla="+- G15 G18 0"/>
              <a:gd name="G21" fmla="+- 10800 0 G17"/>
              <a:gd name="G22" fmla="+- 10800 0 G15"/>
              <a:gd name="G23" fmla="+- 10800 G15 0"/>
              <a:gd name="G24" fmla="+- 10800 0 G19"/>
              <a:gd name="G25" fmla="+- 10800 G19 0"/>
              <a:gd name="G26" fmla="+- 10800 0 G21"/>
              <a:gd name="G27" fmla="+- 10800 G21 0"/>
              <a:gd name="G28" fmla="cos G15 G7"/>
              <a:gd name="G29" fmla="sin G15 G7"/>
              <a:gd name="G30" fmla="cos G20 G12"/>
              <a:gd name="G31" fmla="sin G20 G12"/>
              <a:gd name="G32" fmla="cos G21 G7"/>
              <a:gd name="G33" fmla="sin G21 G7"/>
              <a:gd name="G34" fmla="cos G21 G13"/>
              <a:gd name="G35" fmla="sin G21 G13"/>
              <a:gd name="G36" fmla="cos 10800 G13"/>
              <a:gd name="G37" fmla="sin 10800 G13"/>
              <a:gd name="G38" fmla="cos G19 G14"/>
              <a:gd name="G39" fmla="sin G19 G14"/>
              <a:gd name="G40" fmla="cos G15 G14"/>
              <a:gd name="G41" fmla="sin G15 G14"/>
              <a:gd name="G42" fmla="cos G19 G13"/>
              <a:gd name="G43" fmla="sin G19 G13"/>
              <a:gd name="G44" fmla="+- G28 10800 0"/>
              <a:gd name="G45" fmla="+- G29 10800 0"/>
              <a:gd name="G46" fmla="+- G30 10800 0"/>
              <a:gd name="G47" fmla="+- G31 10800 0"/>
              <a:gd name="G48" fmla="+- G32 10800 0"/>
              <a:gd name="G49" fmla="+- G33 10800 0"/>
              <a:gd name="G50" fmla="+- G34 10800 0"/>
              <a:gd name="G51" fmla="+- G35 10800 0"/>
              <a:gd name="G52" fmla="+- G36 10800 0"/>
              <a:gd name="G53" fmla="+- G37 10800 0"/>
              <a:gd name="G54" fmla="+- G38 10800 0"/>
              <a:gd name="G55" fmla="+- G39 10800 0"/>
              <a:gd name="G56" fmla="+- G40 10800 0"/>
              <a:gd name="G57" fmla="+- G41 10800 0"/>
              <a:gd name="G58" fmla="+- G42 10800 0"/>
              <a:gd name="G59" fmla="+- G43 10800 0"/>
              <a:gd name="G60" fmla="+- 21600 0 G52"/>
              <a:gd name="G61" fmla="+- 21600 0 G50"/>
              <a:gd name="G62" fmla="+- 21600 0 G48"/>
              <a:gd name="G63" fmla="+- 21600 0 G46"/>
              <a:gd name="G64" fmla="+- 21600 0 G44"/>
              <a:gd name="G65" fmla="+- 21600 0 G56"/>
              <a:gd name="G66" fmla="+- 21600 0 G54"/>
              <a:gd name="G67" fmla="+- 21600 0 G58"/>
              <a:gd name="G68" fmla="abs 7049447"/>
              <a:gd name="T10" fmla="*/ 0 256 1"/>
              <a:gd name="T11" fmla="*/ 90 256 1"/>
              <a:gd name="G69" fmla="+- G68 T10 T11"/>
              <a:gd name="G70" fmla="?: G69 0 21600"/>
              <a:gd name="G71" fmla="?: G69 G24 G25"/>
              <a:gd name="T12" fmla="*/ 6103 w 21600"/>
              <a:gd name="T13" fmla="*/ 15556 h 21600"/>
              <a:gd name="T14" fmla="*/ 10800 w 21600"/>
              <a:gd name="T15" fmla="*/ 0 h 21600"/>
              <a:gd name="T16" fmla="*/ 15497 w 21600"/>
              <a:gd name="T17" fmla="*/ 15556 h 21600"/>
              <a:gd name="T18" fmla="*/ 10800 w 21600"/>
              <a:gd name="T19" fmla="*/ 6403 h 21600"/>
              <a:gd name="T20" fmla="*/ 3163 w 21600"/>
              <a:gd name="T21" fmla="*/ 3163 h 21600"/>
              <a:gd name="T22" fmla="*/ 18437 w 21600"/>
              <a:gd name="T23" fmla="*/ 18437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9749" y="14119"/>
                </a:moveTo>
                <a:lnTo>
                  <a:pt x="6103" y="15556"/>
                </a:lnTo>
                <a:lnTo>
                  <a:pt x="7816" y="20223"/>
                </a:lnTo>
                <a:cubicBezTo>
                  <a:pt x="4791" y="19266"/>
                  <a:pt x="2409" y="16914"/>
                  <a:pt x="1414" y="13901"/>
                </a:cubicBezTo>
                <a:lnTo>
                  <a:pt x="545" y="14188"/>
                </a:lnTo>
                <a:cubicBezTo>
                  <a:pt x="184" y="13095"/>
                  <a:pt x="0" y="11951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951"/>
                  <a:pt x="21415" y="13095"/>
                  <a:pt x="21054" y="14188"/>
                </a:cubicBezTo>
                <a:lnTo>
                  <a:pt x="20185" y="13901"/>
                </a:lnTo>
                <a:cubicBezTo>
                  <a:pt x="19190" y="16914"/>
                  <a:pt x="16808" y="19266"/>
                  <a:pt x="13783" y="20223"/>
                </a:cubicBezTo>
                <a:lnTo>
                  <a:pt x="15497" y="15556"/>
                </a:lnTo>
                <a:lnTo>
                  <a:pt x="11851" y="14119"/>
                </a:lnTo>
                <a:cubicBezTo>
                  <a:pt x="13298" y="13661"/>
                  <a:pt x="14282" y="12318"/>
                  <a:pt x="14282" y="10800"/>
                </a:cubicBezTo>
                <a:cubicBezTo>
                  <a:pt x="14282" y="10621"/>
                  <a:pt x="14268" y="10444"/>
                  <a:pt x="14241" y="10268"/>
                </a:cubicBezTo>
                <a:lnTo>
                  <a:pt x="15145" y="10128"/>
                </a:lnTo>
                <a:cubicBezTo>
                  <a:pt x="14813" y="7984"/>
                  <a:pt x="12968" y="6403"/>
                  <a:pt x="10800" y="6403"/>
                </a:cubicBezTo>
                <a:cubicBezTo>
                  <a:pt x="8631" y="6402"/>
                  <a:pt x="6786" y="7984"/>
                  <a:pt x="6454" y="10128"/>
                </a:cubicBezTo>
                <a:lnTo>
                  <a:pt x="7358" y="10268"/>
                </a:lnTo>
                <a:cubicBezTo>
                  <a:pt x="7331" y="10444"/>
                  <a:pt x="7318" y="10621"/>
                  <a:pt x="7318" y="10799"/>
                </a:cubicBezTo>
                <a:cubicBezTo>
                  <a:pt x="7317" y="12318"/>
                  <a:pt x="8301" y="13661"/>
                  <a:pt x="9748" y="14119"/>
                </a:cubicBezTo>
                <a:close/>
              </a:path>
              <a:path w="21600" h="21600" fill="none" extrusionOk="0">
                <a:moveTo>
                  <a:pt x="1414" y="13902"/>
                </a:moveTo>
                <a:lnTo>
                  <a:pt x="6624" y="12179"/>
                </a:lnTo>
                <a:cubicBezTo>
                  <a:pt x="6477" y="11734"/>
                  <a:pt x="6403" y="11268"/>
                  <a:pt x="6403" y="10800"/>
                </a:cubicBezTo>
                <a:cubicBezTo>
                  <a:pt x="6402" y="10575"/>
                  <a:pt x="6420" y="10350"/>
                  <a:pt x="6454" y="10128"/>
                </a:cubicBezTo>
              </a:path>
              <a:path w="21600" h="21600" fill="none" extrusionOk="0">
                <a:moveTo>
                  <a:pt x="6625" y="12179"/>
                </a:moveTo>
                <a:lnTo>
                  <a:pt x="7358" y="10268"/>
                </a:lnTo>
              </a:path>
              <a:path w="21600" h="21600" fill="none" extrusionOk="0">
                <a:moveTo>
                  <a:pt x="20186" y="13902"/>
                </a:moveTo>
                <a:lnTo>
                  <a:pt x="14975" y="12179"/>
                </a:lnTo>
                <a:cubicBezTo>
                  <a:pt x="15122" y="11734"/>
                  <a:pt x="15197" y="11268"/>
                  <a:pt x="15197" y="10800"/>
                </a:cubicBezTo>
                <a:cubicBezTo>
                  <a:pt x="15197" y="10575"/>
                  <a:pt x="15179" y="10350"/>
                  <a:pt x="15145" y="10128"/>
                </a:cubicBezTo>
              </a:path>
              <a:path w="21600" h="21600" fill="none" extrusionOk="0">
                <a:moveTo>
                  <a:pt x="14975" y="12179"/>
                </a:moveTo>
                <a:lnTo>
                  <a:pt x="14242" y="10268"/>
                </a:lnTo>
              </a:path>
            </a:pathLst>
          </a:cu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92100" marR="0" lvl="0" indent="-2921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ЧЛЕНАМИ ПРОФСОЮЗА ЯВЛЯЮТСЯ ВСЕ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725602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</a:rPr>
              <a:t>КВН</a:t>
            </a:r>
            <a:br>
              <a:rPr lang="ru-RU" sz="6000" b="1" dirty="0" smtClean="0">
                <a:solidFill>
                  <a:srgbClr val="7030A0"/>
                </a:solidFill>
              </a:rPr>
            </a:br>
            <a:r>
              <a:rPr lang="ru-RU" sz="6000" b="1" dirty="0" smtClean="0">
                <a:solidFill>
                  <a:srgbClr val="7030A0"/>
                </a:solidFill>
              </a:rPr>
              <a:t>УЧИТЕЛЯ-УЧЕНИКИ</a:t>
            </a:r>
            <a:endParaRPr lang="ru-RU" sz="6000" b="1" dirty="0">
              <a:solidFill>
                <a:srgbClr val="7030A0"/>
              </a:solidFill>
            </a:endParaRPr>
          </a:p>
        </p:txBody>
      </p:sp>
      <p:pic>
        <p:nvPicPr>
          <p:cNvPr id="4099" name="Picture 3" descr="C:\Documents and Settings\СОШ\Мои документы\профсоюз\квн фото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3116"/>
            <a:ext cx="2500329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F:\DSC02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143116"/>
            <a:ext cx="2500329" cy="2044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F:\DSC02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286256"/>
            <a:ext cx="2928958" cy="22684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СОШ\Мои документы\профсоюз\квн фото\IMG_00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357694"/>
            <a:ext cx="2500331" cy="20513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СОШ\Мои документы\профсоюз\КОЛЛЕКТИВ\23.02.09\DSCN6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57224" y="1000108"/>
            <a:ext cx="1905637" cy="14287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Documents and Settings\СОШ\Мои документы\профсоюз\КОЛЛЕКТИВ\ж\DSCN27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643306" y="1000108"/>
            <a:ext cx="2012938" cy="15092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СОШ\Мои документы\профсоюз\КОЛЛЕКТИВ\ж\DSCN2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429388" y="1000108"/>
            <a:ext cx="1950085" cy="14620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Documents and Settings\СОШ\Мои документы\профсоюз\КОЛЛЕКТИВ\23.02.09\DSCN6530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500826" y="2857496"/>
            <a:ext cx="2012361" cy="15089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Documents and Settings\СОШ\Мои документы\профсоюз\КОЛЛЕКТИВ\ж\DSCN2779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00034" y="2714620"/>
            <a:ext cx="1949652" cy="14619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Documents and Settings\СОШ\Мои документы\DCIM\103_PANA\P10308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524422" y="3047686"/>
            <a:ext cx="2143140" cy="1477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C:\Documents and Settings\СОШ\Мои документы\DCIM\103_PANA\P10308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857496"/>
            <a:ext cx="1607263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Documents and Settings\СОШ\Мои документы\103_PANA\P103072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9454" y="4643446"/>
            <a:ext cx="1714544" cy="1698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5" descr="C:\Documents and Settings\СОШ\Мои документы\DCIM\103_PANA\P103084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4786322"/>
            <a:ext cx="1722891" cy="1643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 descr="C:\Documents and Settings\СОШ\Мои документы\103_PANA\P103072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0628" y="5286388"/>
            <a:ext cx="1714511" cy="13819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4" descr="C:\Documents and Settings\СОШ\Мои документы\103_PANA\P103072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428860" y="5143512"/>
            <a:ext cx="2071702" cy="1357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1714480" y="428604"/>
            <a:ext cx="5572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ПОЗДРАВЛЕНИЯ С ПРАЗДНИКАМИ</a:t>
            </a:r>
            <a:endParaRPr lang="ru-RU" sz="2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СОШ\Мои документы\профсоюз\КОЛЛЕКТИВ\DSCN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8596" y="571480"/>
            <a:ext cx="2953738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571604" y="214291"/>
            <a:ext cx="68580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/>
              <a:t>Новогодний </a:t>
            </a:r>
          </a:p>
          <a:p>
            <a:pPr algn="ctr"/>
            <a:r>
              <a:rPr lang="ru-RU" sz="4800" b="1" dirty="0" smtClean="0"/>
              <a:t>праздник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4" name="Picture 2" descr="F:\DSC01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928670"/>
            <a:ext cx="1857388" cy="27909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F:\DSC01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572008"/>
            <a:ext cx="2386275" cy="19207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F:\DSC023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929066"/>
            <a:ext cx="3113106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Documents and Settings\СОШ\Мои документы\профсоюз\все фото\КОЛЛЕКТИВ\Парасоцкая\DSCN58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1928802"/>
            <a:ext cx="285752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СОШ\Мои документы\Абхазия\геленджик\Новая папка\PIC_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9534" y="10929990"/>
            <a:ext cx="16120266" cy="8446862"/>
          </a:xfrm>
          <a:prstGeom prst="rect">
            <a:avLst/>
          </a:prstGeom>
          <a:noFill/>
        </p:spPr>
      </p:pic>
      <p:pic>
        <p:nvPicPr>
          <p:cNvPr id="5122" name="Picture 2" descr="C:\Documents and Settings\СОШ\Мои документы\профсоюз\все фото\КОЛЛЕКТИВ\Парасоцкая\DSCN31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928934"/>
            <a:ext cx="2190431" cy="1643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C:\Documents and Settings\СОШ\Мои документы\профсоюз\все фото\КОЛЛЕКТИВ\Парасоцкая\DSCN3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285992"/>
            <a:ext cx="2176453" cy="16325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C:\Documents and Settings\СОШ\Мои документы\профсоюз\все фото\КОЛЛЕКТИВ\Сюсюкало РЯ\DSCN3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2500306"/>
            <a:ext cx="2071702" cy="1554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4" descr="C:\Documents and Settings\СОШ\Мои документы\профсоюз\все фото\фото\P43002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4500570"/>
            <a:ext cx="2197368" cy="1648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 descr="C:\Documents and Settings\СОШ\Мои документы\профсоюз\все фото\фото\P43002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4643446"/>
            <a:ext cx="2286016" cy="1714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000364" y="428604"/>
            <a:ext cx="5286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С  ДНЕМ РОЖДЕНИЯ КОЛЛЕГА.</a:t>
            </a:r>
            <a:endParaRPr lang="ru-RU" sz="3600" dirty="0"/>
          </a:p>
        </p:txBody>
      </p:sp>
      <p:pic>
        <p:nvPicPr>
          <p:cNvPr id="17" name="Picture 4" descr="C:\Documents and Settings\СОШ\Мои документы\профсоюз\все фото\фото\P43002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9" y="642918"/>
            <a:ext cx="2428892" cy="1821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C:\Documents and Settings\СОШ\Мои документы\Мои рисунки\Коллекция картинок (Microsoft)\j040128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7944" y="1000108"/>
            <a:ext cx="1786022" cy="13573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3108" y="357166"/>
            <a:ext cx="400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ЭКСРУРССИИ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C:\Documents and Settings\СОШ\Рабочий стол\лаго-наки 2012\IMG_1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2357454" cy="176823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Documents and Settings\СОШ\Рабочий стол\лаго-наки 2012\IMG_1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357298"/>
            <a:ext cx="2654272" cy="19908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Documents and Settings\СОШ\Рабочий стол\лаго-наки 2012\IMG_1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4500570"/>
            <a:ext cx="2357454" cy="17682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Documents and Settings\СОШ\Рабочий стол\лаго-наки 2012\IMG_11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571876"/>
            <a:ext cx="2486858" cy="18652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Documents and Settings\СОШ\Рабочий стол\лаго-наки 2012\лаго-наки Ирина Викторовна\DSCN04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4071942"/>
            <a:ext cx="2402524" cy="18017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Documents and Settings\СОШ\Рабочий стол\лаго-наки 2012\лаго-наки Ирина Викторовна\DSCN05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1571612"/>
            <a:ext cx="2643206" cy="19823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500043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ЛАГО-НАКИ</a:t>
            </a:r>
          </a:p>
          <a:p>
            <a:pPr algn="ctr"/>
            <a:r>
              <a:rPr lang="ru-RU" sz="3200" dirty="0" smtClean="0"/>
              <a:t> октябрь  2011г.</a:t>
            </a:r>
            <a:endParaRPr lang="ru-RU" sz="3200" dirty="0"/>
          </a:p>
        </p:txBody>
      </p:sp>
      <p:pic>
        <p:nvPicPr>
          <p:cNvPr id="4" name="Picture 2" descr="C:\Documents and Settings\СОШ\Мои документы\профсоюз\все фото\Бражничка Оля\P10505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1714458" cy="128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Documents and Settings\СОШ\Мои документы\профсоюз\все фото\Бражничка Оля\P1050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428604"/>
            <a:ext cx="1928826" cy="1446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C:\Documents and Settings\СОШ\Мои документы\профсоюз\ПК3\турслет\школьный\IMG_12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857364"/>
            <a:ext cx="2071702" cy="1553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Documents and Settings\СОШ\Мои документы\профсоюз\ПК3\турслет\школьный\IMG_13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071678"/>
            <a:ext cx="2095515" cy="1571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Documents and Settings\СОШ\Мои документы\профсоюз\ПК3\турслет\школьный\IMG_1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4572008"/>
            <a:ext cx="2214578" cy="1660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Documents and Settings\СОШ\Мои документы\профсоюз\ПК3\турслет\Кутилина\IMG_09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643446"/>
            <a:ext cx="2095514" cy="1571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Documents and Settings\СОШ\Мои документы\профсоюз\ПК3\турслет\школьный\IMG_12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4000504"/>
            <a:ext cx="3082900" cy="2312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C:\Documents and Settings\СОШ\Мои документы\профсоюз\все фото\учителя\DSCN71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00958" y="2643182"/>
            <a:ext cx="1143008" cy="15237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C:\Documents and Settings\СОШ\Мои документы\профсоюз\все фото\учителя\DSCN718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662" y="2571744"/>
            <a:ext cx="1239828" cy="16528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СОШ\Мои документы\профсоюз\ПК3\Уч.ЛагоНаки\МЫ Лаго Наки\P1040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964934"/>
            <a:ext cx="2074688" cy="1555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Documents and Settings\СОШ\Мои документы\профсоюз\ПК3\Уч.ЛагоНаки\МЫ Лаго Наки\P1040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428868"/>
            <a:ext cx="2214578" cy="1660844"/>
          </a:xfrm>
          <a:prstGeom prst="round2DiagRect">
            <a:avLst>
              <a:gd name="adj1" fmla="val 2598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Documents and Settings\СОШ\Мои документы\профсоюз\ПК3\Уч.ЛагоНаки\МЫ Лаго Наки\P1040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428604"/>
            <a:ext cx="2214578" cy="1660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Documents and Settings\СОШ\Мои документы\профсоюз\ПК3\Уч.ЛагоНаки\МЫ Лаго Наки\P1040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1714488"/>
            <a:ext cx="2071702" cy="1553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C:\Documents and Settings\СОШ\Мои документы\профсоюз\ПК3\Уч.ЛагоНаки\МЫ Лаго Наки\P1040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857496"/>
            <a:ext cx="2193834" cy="1645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C:\Documents and Settings\СОШ\Мои документы\профсоюз\ПК3\Уч.ЛагоНаки\уч ЛагоНаки\P10309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28604"/>
            <a:ext cx="1976452" cy="1482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6" name="Picture 8" descr="C:\Documents and Settings\СОШ\Мои документы\профсоюз\ПК3\Уч.ЛагоНаки\уч ЛагоНаки\P103099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35589" y="4118543"/>
            <a:ext cx="2000264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7" name="Picture 9" descr="C:\Documents and Settings\СОШ\Мои документы\профсоюз\ПК3\Уч.ЛагоНаки\лаго-наки Ефремова\P323006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50" y="5000636"/>
            <a:ext cx="2000264" cy="1500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071802" y="357166"/>
            <a:ext cx="3071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/>
              <a:t>ЛАГО-НАКИ</a:t>
            </a:r>
          </a:p>
          <a:p>
            <a:r>
              <a:rPr lang="ru-RU" sz="4000" dirty="0" smtClean="0"/>
              <a:t> март 2012г.</a:t>
            </a:r>
            <a:endParaRPr lang="ru-RU" sz="4000" dirty="0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СОШ\Рабочий стол\геленджик\DCIM\100MEDIA\PI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876"/>
            <a:ext cx="2668763" cy="19288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 rot="10800000" flipV="1">
            <a:off x="684838" y="5642114"/>
            <a:ext cx="810639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/>
              <a:t>г.Геленджик</a:t>
            </a:r>
            <a:endParaRPr lang="ru-RU" sz="6600" dirty="0"/>
          </a:p>
        </p:txBody>
      </p:sp>
      <p:pic>
        <p:nvPicPr>
          <p:cNvPr id="2050" name="Picture 2" descr="C:\Documents and Settings\СОШ\Мои документы\Абхазия\геленджик\Новая папка\PIC_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785794"/>
            <a:ext cx="2428892" cy="2000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1" name="Picture 3" descr="C:\Documents and Settings\СОШ\Мои документы\Абхазия\геленджик\Новая папка\PIC_0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571480"/>
            <a:ext cx="2317205" cy="17379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2" name="Picture 4" descr="C:\Documents and Settings\СОШ\Мои документы\Абхазия\геленджик\Новая папка\PIC_00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3000372"/>
            <a:ext cx="2357455" cy="17680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3" name="Picture 5" descr="C:\Documents and Settings\СОШ\Мои документы\Абхазия\геленджик\Новая папка\PIC_00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000504"/>
            <a:ext cx="2286016" cy="17145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4" name="Picture 6" descr="C:\Documents and Settings\СОШ\Мои документы\Абхазия\геленджик\Новая папка\PIC_00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714356"/>
            <a:ext cx="2762269" cy="20717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82307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/>
              <a:t>Профсоюзная организация школы -активный участник профсоюзной жизни района</a:t>
            </a:r>
            <a:endParaRPr lang="ru-RU" dirty="0"/>
          </a:p>
        </p:txBody>
      </p:sp>
      <p:pic>
        <p:nvPicPr>
          <p:cNvPr id="46083" name="Picture 2" descr="F:\ФОТО\фото ШКОЛА\DSCN37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2357430"/>
            <a:ext cx="6500858" cy="42148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СОШ\Мои документы\профсоюз\КОЛЛЕКТИВ\1 Мая\DSCN3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4053" y="2928934"/>
            <a:ext cx="2676311" cy="2286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28662" y="357166"/>
            <a:ext cx="750099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 smtClean="0"/>
              <a:t>Участники</a:t>
            </a:r>
          </a:p>
          <a:p>
            <a:pPr algn="ctr"/>
            <a:r>
              <a:rPr lang="ru-RU" sz="4000" dirty="0" smtClean="0"/>
              <a:t> первомайского </a:t>
            </a:r>
          </a:p>
          <a:p>
            <a:pPr algn="r"/>
            <a:r>
              <a:rPr lang="ru-RU" sz="4000" dirty="0" smtClean="0"/>
              <a:t>митинга</a:t>
            </a:r>
            <a:endParaRPr lang="ru-RU" sz="4000" dirty="0"/>
          </a:p>
        </p:txBody>
      </p:sp>
      <p:pic>
        <p:nvPicPr>
          <p:cNvPr id="2050" name="Picture 2" descr="C:\Documents and Settings\СОШ\Мои документы\профсоюз\все фото\КОЛЛЕКТИВ\1 Мая\DSCN35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76" y="3000372"/>
            <a:ext cx="3143228" cy="2357782"/>
          </a:xfrm>
          <a:prstGeom prst="snip2DiagRect">
            <a:avLst>
              <a:gd name="adj1" fmla="val 3247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Documents and Settings\СОШ\Мои документы\Мои рисунки\рис. 03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321900"/>
            <a:ext cx="1947977" cy="26788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трелка вправо 4"/>
          <p:cNvSpPr/>
          <p:nvPr/>
        </p:nvSpPr>
        <p:spPr>
          <a:xfrm>
            <a:off x="428596" y="-214338"/>
            <a:ext cx="7358114" cy="15562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ПРОФСОЮЗНЫЙ КОМИТЕТ ШКОЛЫ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529" y="1132240"/>
            <a:ext cx="1143007" cy="1552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71472" y="2857496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Председатель П.О. </a:t>
            </a:r>
          </a:p>
          <a:p>
            <a:r>
              <a:rPr lang="ru-RU" sz="1600" dirty="0" smtClean="0"/>
              <a:t>Закалина И.А.</a:t>
            </a:r>
            <a:endParaRPr lang="ru-RU" sz="1600" dirty="0"/>
          </a:p>
        </p:txBody>
      </p:sp>
      <p:pic>
        <p:nvPicPr>
          <p:cNvPr id="9" name="Picture 2" descr="C:\Documents and Settings\СОШ\Мои документы\ФОТО\Кутилина\P1240450-20090907-135234-obrabot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3204" y="1343082"/>
            <a:ext cx="1071570" cy="1428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 rot="10800000" flipV="1">
            <a:off x="2643174" y="2928934"/>
            <a:ext cx="2428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Зам.председателя П.О. </a:t>
            </a:r>
            <a:r>
              <a:rPr lang="ru-RU" dirty="0" err="1" smtClean="0"/>
              <a:t>Кутилина</a:t>
            </a:r>
            <a:r>
              <a:rPr lang="ru-RU" dirty="0" smtClean="0"/>
              <a:t> Т.В.</a:t>
            </a:r>
            <a:endParaRPr lang="ru-RU" dirty="0"/>
          </a:p>
        </p:txBody>
      </p:sp>
      <p:pic>
        <p:nvPicPr>
          <p:cNvPr id="2" name="Picture 2" descr="C:\Documents and Settings\СОШ\Мои документы\профсоюз\все фото\Парасоцкая\DSCN3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429000"/>
            <a:ext cx="982313" cy="130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C:\Documents and Settings\СОШ\Мои документы\профсоюз\все фото\Парасоцкая\DSCN3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462089"/>
            <a:ext cx="1143008" cy="1357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Documents and Settings\СОШ\Мои документы\профсоюз\все фото\фото проф\P43002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57342" y="3805743"/>
            <a:ext cx="1643074" cy="1232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Documents and Settings\СОШ\Мои документы\Мои рисунки\рис. 033.bmp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3714752"/>
            <a:ext cx="910553" cy="1302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:\DCIM\104_PANA\P10403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1470526"/>
            <a:ext cx="1013696" cy="1214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214283" y="4714884"/>
            <a:ext cx="1428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Максименко О.А.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1643038" y="5062968"/>
            <a:ext cx="1785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Милютина В.И.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143768" y="3059668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Сергиенко </a:t>
            </a:r>
            <a:r>
              <a:rPr lang="ru-RU" dirty="0" smtClean="0"/>
              <a:t>В.А.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3428992" y="5195025"/>
            <a:ext cx="32861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Закоморный</a:t>
            </a:r>
            <a:r>
              <a:rPr lang="ru-RU" dirty="0" smtClean="0"/>
              <a:t> В.И., </a:t>
            </a:r>
            <a:r>
              <a:rPr lang="ru-RU" dirty="0" err="1" smtClean="0"/>
              <a:t>Довбня</a:t>
            </a:r>
            <a:r>
              <a:rPr lang="ru-RU" dirty="0" smtClean="0"/>
              <a:t> Н.В.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148064" y="2500306"/>
            <a:ext cx="2638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err="1" smtClean="0"/>
              <a:t>Бражникова</a:t>
            </a:r>
            <a:r>
              <a:rPr lang="ru-RU" dirty="0" smtClean="0"/>
              <a:t> О.А.</a:t>
            </a:r>
            <a:endParaRPr lang="ru-RU" dirty="0"/>
          </a:p>
        </p:txBody>
      </p:sp>
      <p:pic>
        <p:nvPicPr>
          <p:cNvPr id="22" name="Picture 7" descr="C:\Documents and Settings\СОШ\Мои документы\профсоюз\все фото\КОЛЛЕКТИВ\ж\DSCN29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7675" y="4109355"/>
            <a:ext cx="1238069" cy="92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 flipH="1">
            <a:off x="6948262" y="5017747"/>
            <a:ext cx="1728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Деревянко</a:t>
            </a:r>
            <a:r>
              <a:rPr lang="ru-RU" dirty="0" smtClean="0"/>
              <a:t> Н.С.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000232" y="357166"/>
            <a:ext cx="5857914" cy="785819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СПАРТАКИАДА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Documents and Settings\СОШ\Мои документы\профсоюз\от Бражниковой\P10208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256"/>
            <a:ext cx="2786082" cy="207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Documents and Settings\СОШ\Мои документы\профсоюз\от Бражниковой\P1020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786190"/>
            <a:ext cx="1513988" cy="1143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Documents and Settings\СОШ\Мои документы\профсоюз\от Бражниковой\P10208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7783">
            <a:off x="6079593" y="1442721"/>
            <a:ext cx="2454535" cy="2277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Documents and Settings\СОШ\Мои документы\профсоюз\от Бражниковой\P1020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97935">
            <a:off x="679342" y="1555770"/>
            <a:ext cx="3304294" cy="23482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р4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2" y="3214686"/>
            <a:ext cx="1857388" cy="17393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 descr="C:\Documents and Settings\СОШ\Мои документы\профсоюз\от Бражниковой\P10208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V="1">
            <a:off x="3929058" y="5143512"/>
            <a:ext cx="1785950" cy="13476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Documents and Settings\СОШ\Рабочий стол\от Бражниковой\P10209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1571612"/>
            <a:ext cx="1440376" cy="1080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C:\Documents and Settings\СОШ\Мои документы\профсоюз\все фото\от Бражниковой\P10209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5143512"/>
            <a:ext cx="1861550" cy="13961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ТУРИСТИЧЕСКИЙ СЛЕТ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Documents and Settings\СОШ\Мои документы\профсоюз\для И. А\учительский турслёт Лаго- наки 2010 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571612"/>
            <a:ext cx="3000396" cy="20943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Documents and Settings\СОШ\Мои документы\профсоюз\для И. А\учительский турслёт Лаго- наки 2010 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857628"/>
            <a:ext cx="2357454" cy="15944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F:\P925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4429132"/>
            <a:ext cx="2143140" cy="1857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F:\P9250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2035983" cy="27146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F:\P10400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0892" y="1785926"/>
            <a:ext cx="1628661" cy="22038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Documents and Settings\СОШ\Мои документы\профсоюз\для И. А\учительский турслёт Лаго- наки 2010 0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V="1">
            <a:off x="428596" y="1785926"/>
            <a:ext cx="2143144" cy="17573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7" descr="P926007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7686" y="5143512"/>
            <a:ext cx="1928826" cy="14467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СОШ\Мои документы\профсоюз\Бражничка Оля\Закалина\P1020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2571768" cy="19288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42910" y="214291"/>
            <a:ext cx="7072361" cy="13234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ВТОРОЙ РАЙОННЫЙ СЛЕТ УЧИТЕЛЕЙ</a:t>
            </a:r>
            <a:endParaRPr lang="ru-RU" sz="4000" dirty="0"/>
          </a:p>
        </p:txBody>
      </p:sp>
      <p:pic>
        <p:nvPicPr>
          <p:cNvPr id="4" name="Picture 2" descr="C:\Documents and Settings\СОШ\Мои документы\профсоюз\Бражничка Оля\P10504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071942"/>
            <a:ext cx="2571768" cy="24288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C:\Documents and Settings\СОШ\Мои документы\профсоюз\Бражничка Оля\P10504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1714488"/>
            <a:ext cx="3004591" cy="22534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Documents and Settings\СОШ\Мои документы\профсоюз\Бражничка Оля\P10504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214686"/>
            <a:ext cx="1571636" cy="11787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C:\Documents and Settings\СОШ\Мои документы\профсоюз\Бражничка Оля\P10504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1643050"/>
            <a:ext cx="2428892" cy="21454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 descr="C:\Documents and Settings\СОШ\Мои документы\профсоюз\Бражничка Оля\P10504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4286256"/>
            <a:ext cx="2500330" cy="1875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4" descr="C:\Documents and Settings\СОШ\Мои документы\профсоюз\Бражничка Оля\P10504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5214950"/>
            <a:ext cx="1571636" cy="1370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 descr="C:\Documents and Settings\СОШ\Мои документы\профсоюз\Бражничка Оля\P10504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728" y="3929066"/>
            <a:ext cx="1714512" cy="1285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-1428784"/>
            <a:ext cx="7615262" cy="2825320"/>
          </a:xfrm>
        </p:spPr>
        <p:txBody>
          <a:bodyPr>
            <a:noAutofit/>
          </a:bodyPr>
          <a:lstStyle/>
          <a:p>
            <a:r>
              <a:rPr lang="ru-RU" sz="6600" b="1" dirty="0" smtClean="0"/>
              <a:t>ДЕНЬ ЗДОРОВЬЯ</a:t>
            </a:r>
            <a:endParaRPr lang="ru-RU" sz="6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15734" y="2357430"/>
            <a:ext cx="3857652" cy="41259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F:\IMG_4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643734" cy="49831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СОШ\Мои документы\профсоюз\все фото\ГУАМКА\IMG_0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785926"/>
            <a:ext cx="2297081" cy="17229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857620" y="571480"/>
            <a:ext cx="43577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КРАЕВОЙ УЧИТЕЛЬСКИЙ  СЛЕТ </a:t>
            </a:r>
            <a:endParaRPr lang="ru-RU" sz="3200" dirty="0"/>
          </a:p>
        </p:txBody>
      </p:sp>
      <p:pic>
        <p:nvPicPr>
          <p:cNvPr id="7170" name="Picture 2" descr="C:\Documents and Settings\СОШ\Мои документы\профсоюз\все фото\ГУАМКА\IMG_1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071546"/>
            <a:ext cx="2654265" cy="19906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171" name="Picture 3" descr="C:\Documents and Settings\СОШ\Мои документы\профсоюз\все фото\ГУАМКА\IMG_09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95406">
            <a:off x="557838" y="4048433"/>
            <a:ext cx="2387090" cy="1790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2" name="Picture 4" descr="C:\Documents and Settings\СОШ\Мои документы\профсоюз\все фото\ГУАМКА\IMG_09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071942"/>
            <a:ext cx="2654267" cy="19907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C:\Documents and Settings\СОШ\Мои документы\профсоюз\все фото\ГУАМКА\IMG_1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2000240"/>
            <a:ext cx="2357454" cy="17680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C:\Documents and Settings\СОШ\Мои документы\профсоюз\все фото\ГУАМКА\IMG_099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4071942"/>
            <a:ext cx="2725705" cy="2044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0581" y="357166"/>
            <a:ext cx="732283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НАШИ </a:t>
            </a:r>
          </a:p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ДОСТИЖЕНИЯ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Рисунок 5" descr="C:\Documents and Settings\СОШ\Мои документы\Мои рисунки\рис. 051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1388922" cy="18573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Documents and Settings\СОШ\Мои документы\Мои рисунки\рис. 053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143116"/>
            <a:ext cx="1143008" cy="1571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Documents and Settings\СОШ\Мои документы\Мои рисунки\рис. 057.bmp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500570"/>
            <a:ext cx="1177275" cy="16954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Documents and Settings\СОШ\Мои документы\Мои рисунки\рис. 058.bmp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143116"/>
            <a:ext cx="1214446" cy="16430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Documents and Settings\СОШ\Мои документы\Мои рисунки\рис. 056.bmp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143116"/>
            <a:ext cx="1214446" cy="16430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Documents and Settings\СОШ\Мои документы\Мои рисунки\рис. 055.bmp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2198" y="2143116"/>
            <a:ext cx="1185866" cy="16573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Documents and Settings\СОШ\Мои документы\Мои рисунки\рис. 052.bmp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85266" y="3962634"/>
            <a:ext cx="1117421" cy="18352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Documents and Settings\СОШ\Мои документы\Мои рисунки\рис. 054.bmp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29322" y="4500570"/>
            <a:ext cx="1133969" cy="17234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C:\Documents and Settings\СОШ\Мои документы\Мои рисунки\рис. 059.bmp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3240" y="4572008"/>
            <a:ext cx="1114428" cy="1571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C:\Documents and Settings\СОШ\Мои документы\Мои рисунки\рис. 060.bmp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00562" y="4572008"/>
            <a:ext cx="1171578" cy="1593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Documents and Settings\СОШ\Мои документы\Мои рисунки\рис. 061.bmp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7158" y="4286256"/>
            <a:ext cx="1212795" cy="1796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C:\Documents and Settings\СОШ\Мои документы\Мои рисунки\рис. 062.bmp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58082" y="571480"/>
            <a:ext cx="1357322" cy="1969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48974-ACF8-4A4F-B9A5-3F529AF181A5}" type="datetime1">
              <a:rPr lang="ru-RU"/>
              <a:pPr/>
              <a:t>30.10.2014</a:t>
            </a:fld>
            <a:endParaRPr lang="ru-RU"/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0" y="6021388"/>
            <a:ext cx="2339975" cy="503237"/>
          </a:xfrm>
          <a:prstGeom prst="rtTriangle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/>
              <a:t>У</a:t>
            </a:r>
            <a:r>
              <a:rPr lang="ru-RU" i="1"/>
              <a:t>пала с неба капля дождевая,</a:t>
            </a:r>
            <a:br>
              <a:rPr lang="ru-RU" i="1"/>
            </a:br>
            <a:r>
              <a:rPr lang="ru-RU" i="1"/>
              <a:t>Всего минуту, может, прожила. </a:t>
            </a:r>
            <a:br>
              <a:rPr lang="ru-RU" i="1"/>
            </a:br>
            <a:r>
              <a:rPr lang="ru-RU" i="1"/>
              <a:t>И, всё же, век короткий доживая,</a:t>
            </a:r>
            <a:br>
              <a:rPr lang="ru-RU" i="1"/>
            </a:br>
            <a:r>
              <a:rPr lang="ru-RU" i="1"/>
              <a:t>Она травинку напоить смогла,</a:t>
            </a:r>
            <a:br>
              <a:rPr lang="ru-RU" i="1"/>
            </a:br>
            <a:r>
              <a:rPr lang="ru-RU" i="1"/>
              <a:t>Да так, что та окрепла, осмелела</a:t>
            </a:r>
            <a:br>
              <a:rPr lang="ru-RU" i="1"/>
            </a:br>
            <a:r>
              <a:rPr lang="ru-RU" i="1"/>
              <a:t>И в рост пошла</a:t>
            </a:r>
            <a:br>
              <a:rPr lang="ru-RU" i="1"/>
            </a:br>
            <a:r>
              <a:rPr lang="ru-RU" i="1"/>
              <a:t>Как люди ходят в путь.</a:t>
            </a:r>
            <a:br>
              <a:rPr lang="ru-RU" i="1"/>
            </a:br>
            <a:r>
              <a:rPr lang="ru-RU" i="1"/>
              <a:t>Вот так и мне суметь бы</a:t>
            </a:r>
            <a:br>
              <a:rPr lang="ru-RU" i="1"/>
            </a:br>
            <a:r>
              <a:rPr lang="ru-RU" i="1"/>
              <a:t>Жизнью всей и делом</a:t>
            </a:r>
            <a:br>
              <a:rPr lang="ru-RU" i="1"/>
            </a:br>
            <a:r>
              <a:rPr lang="ru-RU" i="1"/>
              <a:t>Пролиться каплей для кого-нибудь</a:t>
            </a:r>
            <a:r>
              <a:rPr lang="ru-RU"/>
              <a:t> </a:t>
            </a:r>
          </a:p>
        </p:txBody>
      </p:sp>
      <p:pic>
        <p:nvPicPr>
          <p:cNvPr id="28676" name="Picture 4" descr="анимация голуб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WordArt 6"/>
          <p:cNvSpPr>
            <a:spLocks noChangeArrowheads="1" noChangeShapeType="1" noTextEdit="1"/>
          </p:cNvSpPr>
          <p:nvPr/>
        </p:nvSpPr>
        <p:spPr bwMode="auto">
          <a:xfrm>
            <a:off x="1428728" y="4214818"/>
            <a:ext cx="6429420" cy="216693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Спасибо </a:t>
            </a:r>
            <a:endParaRPr lang="ru-RU" sz="3600" kern="10" spc="-360" dirty="0" smtClean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  <a:p>
            <a:pPr algn="ctr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за </a:t>
            </a:r>
          </a:p>
          <a:p>
            <a:pPr algn="ctr"/>
            <a:r>
              <a:rPr lang="ru-RU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внимание</a:t>
            </a:r>
            <a:endParaRPr lang="ru-RU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286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57158" y="357166"/>
            <a:ext cx="8501122" cy="6401753"/>
          </a:xfrm>
          <a:prstGeom prst="rect">
            <a:avLst/>
          </a:prstGeom>
          <a:solidFill>
            <a:srgbClr val="FF0000"/>
          </a:solidFill>
          <a:ln w="762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Главная задача </a:t>
            </a:r>
            <a:r>
              <a:rPr kumimoji="0" lang="ru-RU" sz="40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профсоюзного актива  </a:t>
            </a:r>
            <a:r>
              <a:rPr lang="ru-RU" sz="4000" b="1" u="sng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школы: </a:t>
            </a:r>
            <a:endParaRPr kumimoji="0" lang="ru-RU" sz="40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«Учись сам,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учи других,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живи интересами тех,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кто тебе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доверяет».</a:t>
            </a:r>
            <a:endParaRPr kumimoji="0" lang="ru-RU" sz="9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2843213" y="2492375"/>
            <a:ext cx="3168650" cy="1871663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 w="76200" cmpd="tri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Нормативные</a:t>
            </a:r>
          </a:p>
          <a:p>
            <a:pPr algn="ctr"/>
            <a:r>
              <a:rPr lang="ru-RU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правовые акты, </a:t>
            </a:r>
          </a:p>
          <a:p>
            <a:pPr algn="ctr"/>
            <a:r>
              <a:rPr lang="ru-RU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регулирующие </a:t>
            </a:r>
          </a:p>
          <a:p>
            <a:pPr algn="ctr"/>
            <a:r>
              <a:rPr lang="ru-RU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деятельность</a:t>
            </a:r>
          </a:p>
          <a:p>
            <a:pPr algn="ctr"/>
            <a:r>
              <a:rPr lang="ru-RU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Профсоюза</a:t>
            </a: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2987675" y="188913"/>
            <a:ext cx="3024188" cy="15113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Закон РФ</a:t>
            </a:r>
          </a:p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« О профессиональных</a:t>
            </a:r>
          </a:p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 союзах, их правах и</a:t>
            </a:r>
          </a:p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гарантиях</a:t>
            </a:r>
          </a:p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деятельности»</a:t>
            </a: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6084888" y="908050"/>
            <a:ext cx="2160587" cy="194468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1002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b="1" i="1" dirty="0"/>
              <a:t>Трудовой кодекс</a:t>
            </a:r>
          </a:p>
          <a:p>
            <a:pPr algn="ctr"/>
            <a:r>
              <a:rPr lang="ru-RU" b="1" i="1" dirty="0"/>
              <a:t>Российской</a:t>
            </a:r>
          </a:p>
          <a:p>
            <a:pPr algn="ctr"/>
            <a:r>
              <a:rPr lang="ru-RU" b="1" i="1" dirty="0"/>
              <a:t>Федерации</a:t>
            </a: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6629400" y="3048000"/>
            <a:ext cx="2301875" cy="19812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b="1" i="1" dirty="0">
                <a:solidFill>
                  <a:schemeClr val="bg1"/>
                </a:solidFill>
              </a:rPr>
              <a:t>Положение о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</a:rPr>
              <a:t>первичной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</a:rPr>
              <a:t>профсоюзной 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</a:rPr>
              <a:t>организации</a:t>
            </a: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4495800" y="4797425"/>
            <a:ext cx="3048000" cy="1655763"/>
          </a:xfrm>
          <a:prstGeom prst="ellipse">
            <a:avLst/>
          </a:prstGeom>
          <a:solidFill>
            <a:srgbClr val="00B0F0"/>
          </a:solidFill>
          <a:ln w="57150" cmpd="thickThin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i="1" dirty="0"/>
              <a:t>Коллективный договор</a:t>
            </a:r>
          </a:p>
          <a:p>
            <a:pPr algn="ctr"/>
            <a:r>
              <a:rPr lang="ru-RU" b="1" i="1" dirty="0"/>
              <a:t>образовательного</a:t>
            </a:r>
          </a:p>
          <a:p>
            <a:pPr algn="ctr"/>
            <a:r>
              <a:rPr lang="ru-RU" b="1" i="1" dirty="0"/>
              <a:t>учреждения</a:t>
            </a: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533400" y="4800600"/>
            <a:ext cx="2819400" cy="1584325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38100" cmpd="dbl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Устав Профсоюза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работников народного</a:t>
            </a:r>
          </a:p>
          <a:p>
            <a:pPr algn="ctr"/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образования и науки</a:t>
            </a:r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179388" y="2636838"/>
            <a:ext cx="2089150" cy="1871662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57150" cmpd="thickThin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Региональные и</a:t>
            </a:r>
          </a:p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территориальные</a:t>
            </a:r>
          </a:p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отраслевые</a:t>
            </a:r>
          </a:p>
          <a:p>
            <a:pPr algn="ctr"/>
            <a:r>
              <a:rPr lang="ru-RU" sz="1600" b="1" i="1" dirty="0">
                <a:solidFill>
                  <a:schemeClr val="bg1"/>
                </a:solidFill>
              </a:rPr>
              <a:t>соглашения</a:t>
            </a:r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395288" y="908050"/>
            <a:ext cx="2376487" cy="144145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i="1" dirty="0">
                <a:solidFill>
                  <a:srgbClr val="FF0066"/>
                </a:solidFill>
              </a:rPr>
              <a:t>Конституция</a:t>
            </a:r>
          </a:p>
          <a:p>
            <a:pPr algn="ctr"/>
            <a:r>
              <a:rPr lang="ru-RU" b="1" i="1" dirty="0">
                <a:solidFill>
                  <a:srgbClr val="FF0066"/>
                </a:solidFill>
              </a:rPr>
              <a:t>Российской </a:t>
            </a:r>
          </a:p>
          <a:p>
            <a:pPr algn="ctr"/>
            <a:r>
              <a:rPr lang="ru-RU" b="1" i="1" dirty="0">
                <a:solidFill>
                  <a:srgbClr val="FF0066"/>
                </a:solidFill>
              </a:rPr>
              <a:t>Федерации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</a:rPr>
              <a:t>( ст. 13, 30 )</a:t>
            </a:r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V="1">
            <a:off x="4427538" y="1700213"/>
            <a:ext cx="0" cy="720725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5724525" y="2565400"/>
            <a:ext cx="503238" cy="287338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6011863" y="3644900"/>
            <a:ext cx="576262" cy="144463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5003800" y="4365625"/>
            <a:ext cx="360363" cy="4318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2771775" y="4221163"/>
            <a:ext cx="792163" cy="64770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>
            <a:off x="2268538" y="3429000"/>
            <a:ext cx="503237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 flipH="1" flipV="1">
            <a:off x="2555875" y="2133600"/>
            <a:ext cx="863600" cy="503238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>
            <a:off x="6686550" y="1358900"/>
            <a:ext cx="0" cy="369093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3176588" y="1358900"/>
            <a:ext cx="0" cy="3644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>
            <a:off x="2366963" y="1358900"/>
            <a:ext cx="0" cy="18907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93688" y="233363"/>
            <a:ext cx="8640762" cy="11271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431800" y="279400"/>
            <a:ext cx="8420100" cy="855663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Основные направления организаторской работы профсоюзного комитета </a:t>
            </a:r>
          </a:p>
          <a:p>
            <a:pPr algn="ctr"/>
            <a: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первичной профсоюзной организации</a:t>
            </a: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96863" y="1719263"/>
            <a:ext cx="2565400" cy="944562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i="1" dirty="0"/>
              <a:t>Организационно –</a:t>
            </a:r>
          </a:p>
          <a:p>
            <a:pPr algn="ctr"/>
            <a:r>
              <a:rPr lang="ru-RU" sz="1600" b="1" i="1" dirty="0"/>
              <a:t>уставная</a:t>
            </a:r>
          </a:p>
          <a:p>
            <a:pPr algn="r"/>
            <a:r>
              <a:rPr lang="ru-RU" sz="1600" b="1" i="1" dirty="0"/>
              <a:t>деятельность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402013" y="1719263"/>
            <a:ext cx="2611437" cy="944562"/>
          </a:xfrm>
          <a:prstGeom prst="rect">
            <a:avLst/>
          </a:prstGeom>
          <a:solidFill>
            <a:srgbClr val="00B0F0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i="1" dirty="0"/>
              <a:t>Деятельность в</a:t>
            </a:r>
          </a:p>
          <a:p>
            <a:pPr algn="ctr"/>
            <a:r>
              <a:rPr lang="ru-RU" sz="1600" b="1" i="1" dirty="0"/>
              <a:t>социально- правовой</a:t>
            </a:r>
          </a:p>
          <a:p>
            <a:pPr algn="ctr"/>
            <a:r>
              <a:rPr lang="ru-RU" sz="1600" b="1" i="1" dirty="0"/>
              <a:t>сфере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6327775" y="1719263"/>
            <a:ext cx="2611438" cy="944562"/>
          </a:xfrm>
          <a:prstGeom prst="rect">
            <a:avLst/>
          </a:prstGeom>
          <a:solidFill>
            <a:srgbClr val="0070C0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i="1" dirty="0"/>
              <a:t>Деятельность в </a:t>
            </a:r>
          </a:p>
          <a:p>
            <a:pPr algn="ctr"/>
            <a:r>
              <a:rPr lang="ru-RU" sz="1600" b="1" i="1" dirty="0"/>
              <a:t>области охраны</a:t>
            </a:r>
          </a:p>
          <a:p>
            <a:pPr algn="ctr"/>
            <a:r>
              <a:rPr lang="ru-RU" sz="1600" b="1" i="1" dirty="0"/>
              <a:t>труда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611188" y="3249613"/>
            <a:ext cx="3016250" cy="1035050"/>
          </a:xfrm>
          <a:prstGeom prst="rect">
            <a:avLst/>
          </a:prstGeom>
          <a:solidFill>
            <a:srgbClr val="00B0F0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i="1" dirty="0"/>
              <a:t>Деятельность </a:t>
            </a:r>
          </a:p>
          <a:p>
            <a:pPr algn="ctr"/>
            <a:r>
              <a:rPr lang="ru-RU" sz="1600" b="1" i="1" dirty="0"/>
              <a:t>по осуществлению</a:t>
            </a:r>
          </a:p>
          <a:p>
            <a:pPr algn="ctr"/>
            <a:r>
              <a:rPr lang="ru-RU" sz="1600" b="1" i="1" dirty="0"/>
              <a:t>контроля</a:t>
            </a: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1241425" y="5049838"/>
            <a:ext cx="3016250" cy="103505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i="1" dirty="0"/>
              <a:t>Деятельность</a:t>
            </a:r>
          </a:p>
          <a:p>
            <a:pPr algn="ctr"/>
            <a:r>
              <a:rPr lang="ru-RU" sz="1600" b="1" i="1" dirty="0"/>
              <a:t>по организации досуга</a:t>
            </a:r>
          </a:p>
          <a:p>
            <a:pPr algn="ctr"/>
            <a:r>
              <a:rPr lang="ru-RU" sz="1600" b="1" i="1" dirty="0"/>
              <a:t>членов Профсоюза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5157788" y="5049838"/>
            <a:ext cx="3016250" cy="1035050"/>
          </a:xfrm>
          <a:prstGeom prst="rect">
            <a:avLst/>
          </a:prstGeom>
          <a:solidFill>
            <a:srgbClr val="0070C0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i="1" dirty="0"/>
              <a:t>Организация работы с</a:t>
            </a:r>
          </a:p>
          <a:p>
            <a:pPr algn="ctr"/>
            <a:r>
              <a:rPr lang="ru-RU" sz="1600" b="1" i="1" dirty="0"/>
              <a:t>ветеранами  Профсоюза и </a:t>
            </a:r>
          </a:p>
          <a:p>
            <a:pPr algn="ctr"/>
            <a:r>
              <a:rPr lang="ru-RU" sz="1600" b="1" i="1" dirty="0"/>
              <a:t>педагогического труда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5562600" y="3249613"/>
            <a:ext cx="3016250" cy="1035050"/>
          </a:xfrm>
          <a:prstGeom prst="rect">
            <a:avLst/>
          </a:prstGeom>
          <a:solidFill>
            <a:srgbClr val="00B0F0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1" i="1" dirty="0"/>
              <a:t>Деятельность </a:t>
            </a:r>
          </a:p>
          <a:p>
            <a:pPr algn="ctr"/>
            <a:r>
              <a:rPr lang="ru-RU" sz="1600" b="1" i="1" dirty="0"/>
              <a:t>по оздоровлению членов</a:t>
            </a:r>
          </a:p>
          <a:p>
            <a:pPr algn="ctr"/>
            <a:r>
              <a:rPr lang="ru-RU" sz="1600" b="1" i="1" dirty="0"/>
              <a:t>Профсоюза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1422400" y="1358900"/>
            <a:ext cx="0" cy="3143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4616450" y="1358900"/>
            <a:ext cx="0" cy="36036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>
            <a:off x="7586663" y="1358900"/>
            <a:ext cx="0" cy="314325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6146800" y="1358900"/>
            <a:ext cx="0" cy="1890713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  <p:bldP spid="7172" grpId="0" animBg="1"/>
      <p:bldP spid="7175" grpId="0" animBg="1"/>
      <p:bldP spid="7176" grpId="0" animBg="1"/>
      <p:bldP spid="7177" grpId="0" animBg="1"/>
      <p:bldP spid="7178" grpId="0" animBg="1"/>
      <p:bldP spid="7179" grpId="0" animBg="1"/>
      <p:bldP spid="7180" grpId="0" animBg="1"/>
      <p:bldP spid="7181" grpId="0" animBg="1"/>
      <p:bldP spid="7182" grpId="0" animBg="1"/>
      <p:bldP spid="7183" grpId="0" animBg="1"/>
      <p:bldP spid="7184" grpId="0" animBg="1"/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42910" y="285728"/>
            <a:ext cx="6643734" cy="20574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Приоритеты деятельности профсоюзного комитета МБОУ СОШ №1</a:t>
            </a:r>
            <a:endParaRPr lang="ru-RU" sz="28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2714612" y="371475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Схема 4"/>
          <p:cNvGraphicFramePr/>
          <p:nvPr/>
        </p:nvGraphicFramePr>
        <p:xfrm>
          <a:off x="1000100" y="2500306"/>
          <a:ext cx="6096000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28794" y="571481"/>
            <a:ext cx="5857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/>
              <a:t>Планирование работы </a:t>
            </a:r>
          </a:p>
          <a:p>
            <a:pPr algn="ctr"/>
            <a:r>
              <a:rPr lang="ru-RU" sz="2800" b="1" u="sng" dirty="0" smtClean="0"/>
              <a:t>профсоюзного  комитета :</a:t>
            </a:r>
            <a:endParaRPr lang="ru-RU" sz="2800" b="1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0100" y="1714489"/>
            <a:ext cx="58579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Основой для составления плана </a:t>
            </a:r>
            <a:r>
              <a:rPr lang="ru-RU" sz="3200" b="1" dirty="0" smtClean="0"/>
              <a:t>является</a:t>
            </a:r>
            <a:r>
              <a:rPr lang="ru-RU" b="1" dirty="0" smtClean="0"/>
              <a:t>:</a:t>
            </a:r>
          </a:p>
          <a:p>
            <a:endParaRPr lang="ru-RU" b="1" dirty="0"/>
          </a:p>
        </p:txBody>
      </p:sp>
      <p:pic>
        <p:nvPicPr>
          <p:cNvPr id="6" name="Picture 8" descr="Книга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1500174"/>
            <a:ext cx="785818" cy="1633533"/>
          </a:xfrm>
          <a:prstGeom prst="rect">
            <a:avLst/>
          </a:prstGeom>
          <a:noFill/>
        </p:spPr>
      </p:pic>
      <p:pic>
        <p:nvPicPr>
          <p:cNvPr id="7" name="Picture 7" descr="Книга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3286124"/>
            <a:ext cx="935038" cy="1536700"/>
          </a:xfrm>
          <a:prstGeom prst="rect">
            <a:avLst/>
          </a:prstGeom>
          <a:noFill/>
        </p:spPr>
      </p:pic>
      <p:pic>
        <p:nvPicPr>
          <p:cNvPr id="8" name="Picture 6" descr="Книга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768" y="4786322"/>
            <a:ext cx="990600" cy="162718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28596" y="2643183"/>
            <a:ext cx="6429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ru-RU" b="1" i="1" dirty="0" smtClean="0">
                <a:solidFill>
                  <a:schemeClr val="bg1"/>
                </a:solidFill>
              </a:rPr>
              <a:t>Устав Профсоюза, Положение о первичной профсоюзной организации, в которых раскрываются задачи и полномочия выборных профсоюзных органов первичной профсоюзной организации;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b="1" i="1" dirty="0" smtClean="0">
                <a:solidFill>
                  <a:schemeClr val="bg1"/>
                </a:solidFill>
              </a:rPr>
              <a:t> предложения, критические замечания, высказанные членами профсоюза на профсоюзных собраниях, на встречах с членами профсоюзного комитета;</a:t>
            </a:r>
          </a:p>
          <a:p>
            <a:pPr>
              <a:spcBef>
                <a:spcPct val="50000"/>
              </a:spcBef>
            </a:pPr>
            <a:r>
              <a:rPr lang="ru-RU" b="1" i="1" dirty="0">
                <a:solidFill>
                  <a:schemeClr val="bg1"/>
                </a:solidFill>
              </a:rPr>
              <a:t>-</a:t>
            </a:r>
            <a:r>
              <a:rPr lang="ru-RU" b="1" i="1" dirty="0" smtClean="0">
                <a:solidFill>
                  <a:schemeClr val="bg1"/>
                </a:solidFill>
              </a:rPr>
              <a:t> постановления выборных органов вышестоящей территориальной организации;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ru-RU" b="1" i="1" dirty="0" smtClean="0">
                <a:solidFill>
                  <a:schemeClr val="bg1"/>
                </a:solidFill>
              </a:rPr>
              <a:t> соглашения ( региональное, территориальное);</a:t>
            </a:r>
          </a:p>
          <a:p>
            <a:pPr>
              <a:spcBef>
                <a:spcPct val="50000"/>
              </a:spcBef>
            </a:pPr>
            <a:r>
              <a:rPr lang="ru-RU" b="1" i="1" dirty="0">
                <a:solidFill>
                  <a:schemeClr val="bg1"/>
                </a:solidFill>
              </a:rPr>
              <a:t>-</a:t>
            </a:r>
            <a:r>
              <a:rPr lang="ru-RU" b="1" i="1" dirty="0" smtClean="0">
                <a:solidFill>
                  <a:schemeClr val="bg1"/>
                </a:solidFill>
              </a:rPr>
              <a:t> коллективный договор школы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886</TotalTime>
  <Words>1239</Words>
  <Application>Microsoft Office PowerPoint</Application>
  <PresentationFormat>Экран (4:3)</PresentationFormat>
  <Paragraphs>311</Paragraphs>
  <Slides>46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Профсоюзный контроль за соблюдением законодательства</vt:lpstr>
      <vt:lpstr> По согласованию с профсоюзным комитетом приняты:</vt:lpstr>
      <vt:lpstr>Формы социального партнерства  (ст.27 ТК РФ).</vt:lpstr>
      <vt:lpstr>  Совместные комиссии, созданные на паритетной основе:  </vt:lpstr>
      <vt:lpstr>  Совместные комиссии, созданные на паритетной основе:  </vt:lpstr>
      <vt:lpstr> </vt:lpstr>
      <vt:lpstr>Слайд 20</vt:lpstr>
      <vt:lpstr>Слайд 21</vt:lpstr>
      <vt:lpstr>Слайд 22</vt:lpstr>
      <vt:lpstr>  Результаты взаимодействия</vt:lpstr>
      <vt:lpstr>  Результаты взаимодействия</vt:lpstr>
      <vt:lpstr>Слайд 25</vt:lpstr>
      <vt:lpstr>Слайд 26</vt:lpstr>
      <vt:lpstr>Нетрадиционная форма профсоюзного собрания</vt:lpstr>
      <vt:lpstr>Слайд 28</vt:lpstr>
      <vt:lpstr>Слайд 29</vt:lpstr>
      <vt:lpstr>КВН УЧИТЕЛЯ-УЧЕНИКИ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Профсоюзная организация школы -активный участник профсоюзной жизни района</vt:lpstr>
      <vt:lpstr>Слайд 39</vt:lpstr>
      <vt:lpstr>СПАРТАКИАДА</vt:lpstr>
      <vt:lpstr>ТУРИСТИЧЕСКИЙ СЛЕТ</vt:lpstr>
      <vt:lpstr>Слайд 42</vt:lpstr>
      <vt:lpstr>ДЕНЬ ЗДОРОВЬЯ</vt:lpstr>
      <vt:lpstr>Слайд 44</vt:lpstr>
      <vt:lpstr>Слайд 45</vt:lpstr>
      <vt:lpstr>Слайд 46</vt:lpstr>
    </vt:vector>
  </TitlesOfParts>
  <Company>МОУ СОШ № 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СОШ</dc:creator>
  <cp:lastModifiedBy>User</cp:lastModifiedBy>
  <cp:revision>86</cp:revision>
  <dcterms:created xsi:type="dcterms:W3CDTF">2012-03-17T16:26:53Z</dcterms:created>
  <dcterms:modified xsi:type="dcterms:W3CDTF">2014-10-30T19:13:35Z</dcterms:modified>
</cp:coreProperties>
</file>